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2" r:id="rId3"/>
    <p:sldId id="263" r:id="rId4"/>
    <p:sldId id="264" r:id="rId5"/>
    <p:sldId id="265" r:id="rId6"/>
    <p:sldId id="266" r:id="rId7"/>
    <p:sldId id="267" r:id="rId8"/>
    <p:sldId id="268" r:id="rId9"/>
    <p:sldId id="269" r:id="rId10"/>
    <p:sldId id="270" r:id="rId11"/>
    <p:sldId id="271" r:id="rId12"/>
    <p:sldId id="272" r:id="rId13"/>
    <p:sldId id="273" r:id="rId14"/>
    <p:sldId id="274" r:id="rId15"/>
    <p:sldId id="275" r:id="rId16"/>
    <p:sldId id="25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6989B3-63DD-4DD1-848C-8CCE14E4EDF1}" v="5" dt="2026-09-19T02:32:49.0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55" autoAdjust="0"/>
    <p:restoredTop sz="94660"/>
  </p:normalViewPr>
  <p:slideViewPr>
    <p:cSldViewPr snapToGrid="0">
      <p:cViewPr varScale="1">
        <p:scale>
          <a:sx n="64" d="100"/>
          <a:sy n="64" d="100"/>
        </p:scale>
        <p:origin x="98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F278B-AEB6-9266-3EA5-CF7DFE3707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207039-9753-9EA8-1921-C097E692D1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925C51-8886-0073-0AEC-F6CE55AE9376}"/>
              </a:ext>
            </a:extLst>
          </p:cNvPr>
          <p:cNvSpPr>
            <a:spLocks noGrp="1"/>
          </p:cNvSpPr>
          <p:nvPr>
            <p:ph type="dt" sz="half" idx="10"/>
          </p:nvPr>
        </p:nvSpPr>
        <p:spPr/>
        <p:txBody>
          <a:bodyPr/>
          <a:lstStyle/>
          <a:p>
            <a:fld id="{63CD71DA-7ABF-4B99-A1A6-6BEA8DF59540}" type="datetimeFigureOut">
              <a:rPr lang="en-US" smtClean="0"/>
              <a:t>9/18/2026</a:t>
            </a:fld>
            <a:endParaRPr lang="en-US"/>
          </a:p>
        </p:txBody>
      </p:sp>
      <p:sp>
        <p:nvSpPr>
          <p:cNvPr id="5" name="Footer Placeholder 4">
            <a:extLst>
              <a:ext uri="{FF2B5EF4-FFF2-40B4-BE49-F238E27FC236}">
                <a16:creationId xmlns:a16="http://schemas.microsoft.com/office/drawing/2014/main" id="{8424A5FD-08D2-A00E-6263-725F5BCF33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18C370-83CF-FDDE-5F0C-F9BB91B8683A}"/>
              </a:ext>
            </a:extLst>
          </p:cNvPr>
          <p:cNvSpPr>
            <a:spLocks noGrp="1"/>
          </p:cNvSpPr>
          <p:nvPr>
            <p:ph type="sldNum" sz="quarter" idx="12"/>
          </p:nvPr>
        </p:nvSpPr>
        <p:spPr/>
        <p:txBody>
          <a:bodyPr/>
          <a:lstStyle/>
          <a:p>
            <a:fld id="{04DB9297-F338-49E6-9F84-A18FBC6C3E61}" type="slidenum">
              <a:rPr lang="en-US" smtClean="0"/>
              <a:t>‹#›</a:t>
            </a:fld>
            <a:endParaRPr lang="en-US"/>
          </a:p>
        </p:txBody>
      </p:sp>
    </p:spTree>
    <p:extLst>
      <p:ext uri="{BB962C8B-B14F-4D97-AF65-F5344CB8AC3E}">
        <p14:creationId xmlns:p14="http://schemas.microsoft.com/office/powerpoint/2010/main" val="596012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6FE55-BCE7-DD8A-E693-9A157B1114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AB0568-C1AE-BE0C-29EC-AF37D87D14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18EB44-1934-2B03-D8F5-60F80605A7AE}"/>
              </a:ext>
            </a:extLst>
          </p:cNvPr>
          <p:cNvSpPr>
            <a:spLocks noGrp="1"/>
          </p:cNvSpPr>
          <p:nvPr>
            <p:ph type="dt" sz="half" idx="10"/>
          </p:nvPr>
        </p:nvSpPr>
        <p:spPr/>
        <p:txBody>
          <a:bodyPr/>
          <a:lstStyle/>
          <a:p>
            <a:fld id="{63CD71DA-7ABF-4B99-A1A6-6BEA8DF59540}" type="datetimeFigureOut">
              <a:rPr lang="en-US" smtClean="0"/>
              <a:t>9/18/2026</a:t>
            </a:fld>
            <a:endParaRPr lang="en-US"/>
          </a:p>
        </p:txBody>
      </p:sp>
      <p:sp>
        <p:nvSpPr>
          <p:cNvPr id="5" name="Footer Placeholder 4">
            <a:extLst>
              <a:ext uri="{FF2B5EF4-FFF2-40B4-BE49-F238E27FC236}">
                <a16:creationId xmlns:a16="http://schemas.microsoft.com/office/drawing/2014/main" id="{168E12BF-702F-7852-BF1D-8F403657DA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A85AEE-51C4-E41C-4BCA-0B0AE26A5496}"/>
              </a:ext>
            </a:extLst>
          </p:cNvPr>
          <p:cNvSpPr>
            <a:spLocks noGrp="1"/>
          </p:cNvSpPr>
          <p:nvPr>
            <p:ph type="sldNum" sz="quarter" idx="12"/>
          </p:nvPr>
        </p:nvSpPr>
        <p:spPr/>
        <p:txBody>
          <a:bodyPr/>
          <a:lstStyle/>
          <a:p>
            <a:fld id="{04DB9297-F338-49E6-9F84-A18FBC6C3E61}" type="slidenum">
              <a:rPr lang="en-US" smtClean="0"/>
              <a:t>‹#›</a:t>
            </a:fld>
            <a:endParaRPr lang="en-US"/>
          </a:p>
        </p:txBody>
      </p:sp>
    </p:spTree>
    <p:extLst>
      <p:ext uri="{BB962C8B-B14F-4D97-AF65-F5344CB8AC3E}">
        <p14:creationId xmlns:p14="http://schemas.microsoft.com/office/powerpoint/2010/main" val="1153839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FD108-F670-EDC3-2D42-33E92664DA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0275ED-491D-B0D6-C41B-7042C02F67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7EE2B0-2500-E6CE-E7FA-87373B4E9719}"/>
              </a:ext>
            </a:extLst>
          </p:cNvPr>
          <p:cNvSpPr>
            <a:spLocks noGrp="1"/>
          </p:cNvSpPr>
          <p:nvPr>
            <p:ph type="dt" sz="half" idx="10"/>
          </p:nvPr>
        </p:nvSpPr>
        <p:spPr/>
        <p:txBody>
          <a:bodyPr/>
          <a:lstStyle/>
          <a:p>
            <a:fld id="{63CD71DA-7ABF-4B99-A1A6-6BEA8DF59540}" type="datetimeFigureOut">
              <a:rPr lang="en-US" smtClean="0"/>
              <a:t>9/18/2026</a:t>
            </a:fld>
            <a:endParaRPr lang="en-US"/>
          </a:p>
        </p:txBody>
      </p:sp>
      <p:sp>
        <p:nvSpPr>
          <p:cNvPr id="5" name="Footer Placeholder 4">
            <a:extLst>
              <a:ext uri="{FF2B5EF4-FFF2-40B4-BE49-F238E27FC236}">
                <a16:creationId xmlns:a16="http://schemas.microsoft.com/office/drawing/2014/main" id="{F9D39EEA-77FD-3E9F-541A-545E897930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F7C16A-3C48-5DE8-5017-62AE0843783B}"/>
              </a:ext>
            </a:extLst>
          </p:cNvPr>
          <p:cNvSpPr>
            <a:spLocks noGrp="1"/>
          </p:cNvSpPr>
          <p:nvPr>
            <p:ph type="sldNum" sz="quarter" idx="12"/>
          </p:nvPr>
        </p:nvSpPr>
        <p:spPr/>
        <p:txBody>
          <a:bodyPr/>
          <a:lstStyle/>
          <a:p>
            <a:fld id="{04DB9297-F338-49E6-9F84-A18FBC6C3E61}" type="slidenum">
              <a:rPr lang="en-US" smtClean="0"/>
              <a:t>‹#›</a:t>
            </a:fld>
            <a:endParaRPr lang="en-US"/>
          </a:p>
        </p:txBody>
      </p:sp>
    </p:spTree>
    <p:extLst>
      <p:ext uri="{BB962C8B-B14F-4D97-AF65-F5344CB8AC3E}">
        <p14:creationId xmlns:p14="http://schemas.microsoft.com/office/powerpoint/2010/main" val="1454606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779AF-9970-27EC-FC68-6C583D2807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9B2BDA-0D2F-022E-A6DC-2857B790E1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D30655-CB9C-54C3-7EC5-157D807A43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B29FE0-0DA7-6FE2-AE24-D81FC4B07B11}"/>
              </a:ext>
            </a:extLst>
          </p:cNvPr>
          <p:cNvSpPr>
            <a:spLocks noGrp="1"/>
          </p:cNvSpPr>
          <p:nvPr>
            <p:ph type="dt" sz="half" idx="10"/>
          </p:nvPr>
        </p:nvSpPr>
        <p:spPr/>
        <p:txBody>
          <a:bodyPr/>
          <a:lstStyle/>
          <a:p>
            <a:fld id="{63CD71DA-7ABF-4B99-A1A6-6BEA8DF59540}" type="datetimeFigureOut">
              <a:rPr lang="en-US" smtClean="0"/>
              <a:t>9/18/2026</a:t>
            </a:fld>
            <a:endParaRPr lang="en-US"/>
          </a:p>
        </p:txBody>
      </p:sp>
      <p:sp>
        <p:nvSpPr>
          <p:cNvPr id="6" name="Footer Placeholder 5">
            <a:extLst>
              <a:ext uri="{FF2B5EF4-FFF2-40B4-BE49-F238E27FC236}">
                <a16:creationId xmlns:a16="http://schemas.microsoft.com/office/drawing/2014/main" id="{90772C31-CE80-D338-1FF6-04D5E6CEE0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C3A027-C8F4-57BF-4B33-F536EEE128AD}"/>
              </a:ext>
            </a:extLst>
          </p:cNvPr>
          <p:cNvSpPr>
            <a:spLocks noGrp="1"/>
          </p:cNvSpPr>
          <p:nvPr>
            <p:ph type="sldNum" sz="quarter" idx="12"/>
          </p:nvPr>
        </p:nvSpPr>
        <p:spPr/>
        <p:txBody>
          <a:bodyPr/>
          <a:lstStyle/>
          <a:p>
            <a:fld id="{04DB9297-F338-49E6-9F84-A18FBC6C3E61}" type="slidenum">
              <a:rPr lang="en-US" smtClean="0"/>
              <a:t>‹#›</a:t>
            </a:fld>
            <a:endParaRPr lang="en-US"/>
          </a:p>
        </p:txBody>
      </p:sp>
    </p:spTree>
    <p:extLst>
      <p:ext uri="{BB962C8B-B14F-4D97-AF65-F5344CB8AC3E}">
        <p14:creationId xmlns:p14="http://schemas.microsoft.com/office/powerpoint/2010/main" val="3561013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B2476-7964-B6EC-16EB-56794D4296E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6AC62D-CA57-89D2-E27D-49213ECECE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3504CF-F398-F751-82D5-91353CACB1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3E30E5-C561-DD0E-9B8F-71D0477907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704DE1-7BEF-9DE9-2C1D-4D698CA0189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A0692B-005C-4F0E-0E8C-B2B536F7B1A2}"/>
              </a:ext>
            </a:extLst>
          </p:cNvPr>
          <p:cNvSpPr>
            <a:spLocks noGrp="1"/>
          </p:cNvSpPr>
          <p:nvPr>
            <p:ph type="dt" sz="half" idx="10"/>
          </p:nvPr>
        </p:nvSpPr>
        <p:spPr/>
        <p:txBody>
          <a:bodyPr/>
          <a:lstStyle/>
          <a:p>
            <a:fld id="{63CD71DA-7ABF-4B99-A1A6-6BEA8DF59540}" type="datetimeFigureOut">
              <a:rPr lang="en-US" smtClean="0"/>
              <a:t>9/18/2026</a:t>
            </a:fld>
            <a:endParaRPr lang="en-US"/>
          </a:p>
        </p:txBody>
      </p:sp>
      <p:sp>
        <p:nvSpPr>
          <p:cNvPr id="8" name="Footer Placeholder 7">
            <a:extLst>
              <a:ext uri="{FF2B5EF4-FFF2-40B4-BE49-F238E27FC236}">
                <a16:creationId xmlns:a16="http://schemas.microsoft.com/office/drawing/2014/main" id="{BFE85433-57CD-55BA-7A9A-157C19B9CC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1C4743-1F0A-69B2-437D-C8973EDA7A71}"/>
              </a:ext>
            </a:extLst>
          </p:cNvPr>
          <p:cNvSpPr>
            <a:spLocks noGrp="1"/>
          </p:cNvSpPr>
          <p:nvPr>
            <p:ph type="sldNum" sz="quarter" idx="12"/>
          </p:nvPr>
        </p:nvSpPr>
        <p:spPr/>
        <p:txBody>
          <a:bodyPr/>
          <a:lstStyle/>
          <a:p>
            <a:fld id="{04DB9297-F338-49E6-9F84-A18FBC6C3E61}" type="slidenum">
              <a:rPr lang="en-US" smtClean="0"/>
              <a:t>‹#›</a:t>
            </a:fld>
            <a:endParaRPr lang="en-US"/>
          </a:p>
        </p:txBody>
      </p:sp>
    </p:spTree>
    <p:extLst>
      <p:ext uri="{BB962C8B-B14F-4D97-AF65-F5344CB8AC3E}">
        <p14:creationId xmlns:p14="http://schemas.microsoft.com/office/powerpoint/2010/main" val="182881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3D70D-F61A-DD8F-7713-59D675E466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BAFD63-37D5-B098-B55D-06E952BD4A08}"/>
              </a:ext>
            </a:extLst>
          </p:cNvPr>
          <p:cNvSpPr>
            <a:spLocks noGrp="1"/>
          </p:cNvSpPr>
          <p:nvPr>
            <p:ph type="dt" sz="half" idx="10"/>
          </p:nvPr>
        </p:nvSpPr>
        <p:spPr/>
        <p:txBody>
          <a:bodyPr/>
          <a:lstStyle/>
          <a:p>
            <a:fld id="{63CD71DA-7ABF-4B99-A1A6-6BEA8DF59540}" type="datetimeFigureOut">
              <a:rPr lang="en-US" smtClean="0"/>
              <a:t>9/18/2026</a:t>
            </a:fld>
            <a:endParaRPr lang="en-US"/>
          </a:p>
        </p:txBody>
      </p:sp>
      <p:sp>
        <p:nvSpPr>
          <p:cNvPr id="4" name="Footer Placeholder 3">
            <a:extLst>
              <a:ext uri="{FF2B5EF4-FFF2-40B4-BE49-F238E27FC236}">
                <a16:creationId xmlns:a16="http://schemas.microsoft.com/office/drawing/2014/main" id="{8E8C0F92-762E-505B-DA61-D2DD0C13B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3B1FD6-A94C-8178-2198-081A3BD3B29D}"/>
              </a:ext>
            </a:extLst>
          </p:cNvPr>
          <p:cNvSpPr>
            <a:spLocks noGrp="1"/>
          </p:cNvSpPr>
          <p:nvPr>
            <p:ph type="sldNum" sz="quarter" idx="12"/>
          </p:nvPr>
        </p:nvSpPr>
        <p:spPr/>
        <p:txBody>
          <a:bodyPr/>
          <a:lstStyle/>
          <a:p>
            <a:fld id="{04DB9297-F338-49E6-9F84-A18FBC6C3E61}" type="slidenum">
              <a:rPr lang="en-US" smtClean="0"/>
              <a:t>‹#›</a:t>
            </a:fld>
            <a:endParaRPr lang="en-US"/>
          </a:p>
        </p:txBody>
      </p:sp>
    </p:spTree>
    <p:extLst>
      <p:ext uri="{BB962C8B-B14F-4D97-AF65-F5344CB8AC3E}">
        <p14:creationId xmlns:p14="http://schemas.microsoft.com/office/powerpoint/2010/main" val="68340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1FD073-5940-8691-5D64-B4B99D1F4810}"/>
              </a:ext>
            </a:extLst>
          </p:cNvPr>
          <p:cNvSpPr>
            <a:spLocks noGrp="1"/>
          </p:cNvSpPr>
          <p:nvPr>
            <p:ph type="dt" sz="half" idx="10"/>
          </p:nvPr>
        </p:nvSpPr>
        <p:spPr/>
        <p:txBody>
          <a:bodyPr/>
          <a:lstStyle/>
          <a:p>
            <a:fld id="{63CD71DA-7ABF-4B99-A1A6-6BEA8DF59540}" type="datetimeFigureOut">
              <a:rPr lang="en-US" smtClean="0"/>
              <a:t>9/18/2026</a:t>
            </a:fld>
            <a:endParaRPr lang="en-US"/>
          </a:p>
        </p:txBody>
      </p:sp>
      <p:sp>
        <p:nvSpPr>
          <p:cNvPr id="3" name="Footer Placeholder 2">
            <a:extLst>
              <a:ext uri="{FF2B5EF4-FFF2-40B4-BE49-F238E27FC236}">
                <a16:creationId xmlns:a16="http://schemas.microsoft.com/office/drawing/2014/main" id="{E1FEDCDD-2E31-DBB9-149A-EE82F42433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83C56C-3D4C-D2FD-7560-2B1CF20C529D}"/>
              </a:ext>
            </a:extLst>
          </p:cNvPr>
          <p:cNvSpPr>
            <a:spLocks noGrp="1"/>
          </p:cNvSpPr>
          <p:nvPr>
            <p:ph type="sldNum" sz="quarter" idx="12"/>
          </p:nvPr>
        </p:nvSpPr>
        <p:spPr/>
        <p:txBody>
          <a:bodyPr/>
          <a:lstStyle/>
          <a:p>
            <a:fld id="{04DB9297-F338-49E6-9F84-A18FBC6C3E61}" type="slidenum">
              <a:rPr lang="en-US" smtClean="0"/>
              <a:t>‹#›</a:t>
            </a:fld>
            <a:endParaRPr lang="en-US"/>
          </a:p>
        </p:txBody>
      </p:sp>
    </p:spTree>
    <p:extLst>
      <p:ext uri="{BB962C8B-B14F-4D97-AF65-F5344CB8AC3E}">
        <p14:creationId xmlns:p14="http://schemas.microsoft.com/office/powerpoint/2010/main" val="2024788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B7815-C5F4-2862-2A14-48945B8469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BC43AB-76AA-0C21-A8F8-80668CF96F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4C37692-499C-2A6F-5F9D-7EF691FD33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40065C-9D5F-4129-E61B-C2FF1A0981A3}"/>
              </a:ext>
            </a:extLst>
          </p:cNvPr>
          <p:cNvSpPr>
            <a:spLocks noGrp="1"/>
          </p:cNvSpPr>
          <p:nvPr>
            <p:ph type="dt" sz="half" idx="10"/>
          </p:nvPr>
        </p:nvSpPr>
        <p:spPr/>
        <p:txBody>
          <a:bodyPr/>
          <a:lstStyle/>
          <a:p>
            <a:fld id="{63CD71DA-7ABF-4B99-A1A6-6BEA8DF59540}" type="datetimeFigureOut">
              <a:rPr lang="en-US" smtClean="0"/>
              <a:t>9/18/2026</a:t>
            </a:fld>
            <a:endParaRPr lang="en-US"/>
          </a:p>
        </p:txBody>
      </p:sp>
      <p:sp>
        <p:nvSpPr>
          <p:cNvPr id="6" name="Footer Placeholder 5">
            <a:extLst>
              <a:ext uri="{FF2B5EF4-FFF2-40B4-BE49-F238E27FC236}">
                <a16:creationId xmlns:a16="http://schemas.microsoft.com/office/drawing/2014/main" id="{28BE87E5-A436-8105-1474-89CC79B33B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188FE9-22D5-ED59-40B6-A01397D3485F}"/>
              </a:ext>
            </a:extLst>
          </p:cNvPr>
          <p:cNvSpPr>
            <a:spLocks noGrp="1"/>
          </p:cNvSpPr>
          <p:nvPr>
            <p:ph type="sldNum" sz="quarter" idx="12"/>
          </p:nvPr>
        </p:nvSpPr>
        <p:spPr/>
        <p:txBody>
          <a:bodyPr/>
          <a:lstStyle/>
          <a:p>
            <a:fld id="{04DB9297-F338-49E6-9F84-A18FBC6C3E61}" type="slidenum">
              <a:rPr lang="en-US" smtClean="0"/>
              <a:t>‹#›</a:t>
            </a:fld>
            <a:endParaRPr lang="en-US"/>
          </a:p>
        </p:txBody>
      </p:sp>
    </p:spTree>
    <p:extLst>
      <p:ext uri="{BB962C8B-B14F-4D97-AF65-F5344CB8AC3E}">
        <p14:creationId xmlns:p14="http://schemas.microsoft.com/office/powerpoint/2010/main" val="1661052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47250-3121-6B37-44A1-83ABB458D3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4F1B64A-3B74-6965-CF1F-39B9F36F90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281D52-F60A-86FC-AE13-0A41EB7960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DA5634-5CD0-F10E-D388-9EE1B4905F79}"/>
              </a:ext>
            </a:extLst>
          </p:cNvPr>
          <p:cNvSpPr>
            <a:spLocks noGrp="1"/>
          </p:cNvSpPr>
          <p:nvPr>
            <p:ph type="dt" sz="half" idx="10"/>
          </p:nvPr>
        </p:nvSpPr>
        <p:spPr/>
        <p:txBody>
          <a:bodyPr/>
          <a:lstStyle/>
          <a:p>
            <a:fld id="{63CD71DA-7ABF-4B99-A1A6-6BEA8DF59540}" type="datetimeFigureOut">
              <a:rPr lang="en-US" smtClean="0"/>
              <a:t>9/18/2026</a:t>
            </a:fld>
            <a:endParaRPr lang="en-US"/>
          </a:p>
        </p:txBody>
      </p:sp>
      <p:sp>
        <p:nvSpPr>
          <p:cNvPr id="6" name="Footer Placeholder 5">
            <a:extLst>
              <a:ext uri="{FF2B5EF4-FFF2-40B4-BE49-F238E27FC236}">
                <a16:creationId xmlns:a16="http://schemas.microsoft.com/office/drawing/2014/main" id="{9D3D09C9-C782-070A-A7DF-E51D4329F3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4C45BD-9E72-9304-B83E-676D338FF3EB}"/>
              </a:ext>
            </a:extLst>
          </p:cNvPr>
          <p:cNvSpPr>
            <a:spLocks noGrp="1"/>
          </p:cNvSpPr>
          <p:nvPr>
            <p:ph type="sldNum" sz="quarter" idx="12"/>
          </p:nvPr>
        </p:nvSpPr>
        <p:spPr/>
        <p:txBody>
          <a:bodyPr/>
          <a:lstStyle/>
          <a:p>
            <a:fld id="{04DB9297-F338-49E6-9F84-A18FBC6C3E61}" type="slidenum">
              <a:rPr lang="en-US" smtClean="0"/>
              <a:t>‹#›</a:t>
            </a:fld>
            <a:endParaRPr lang="en-US"/>
          </a:p>
        </p:txBody>
      </p:sp>
    </p:spTree>
    <p:extLst>
      <p:ext uri="{BB962C8B-B14F-4D97-AF65-F5344CB8AC3E}">
        <p14:creationId xmlns:p14="http://schemas.microsoft.com/office/powerpoint/2010/main" val="1072184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E8F17-9CD5-5148-01CA-32F78FBFD3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CAA0311-61A6-35FE-4D9F-62643B6299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67D6E1-6193-011E-FE26-2B94EF303B6C}"/>
              </a:ext>
            </a:extLst>
          </p:cNvPr>
          <p:cNvSpPr>
            <a:spLocks noGrp="1"/>
          </p:cNvSpPr>
          <p:nvPr>
            <p:ph type="dt" sz="half" idx="10"/>
          </p:nvPr>
        </p:nvSpPr>
        <p:spPr/>
        <p:txBody>
          <a:bodyPr/>
          <a:lstStyle/>
          <a:p>
            <a:fld id="{63CD71DA-7ABF-4B99-A1A6-6BEA8DF59540}" type="datetimeFigureOut">
              <a:rPr lang="en-US" smtClean="0"/>
              <a:t>9/18/2026</a:t>
            </a:fld>
            <a:endParaRPr lang="en-US"/>
          </a:p>
        </p:txBody>
      </p:sp>
      <p:sp>
        <p:nvSpPr>
          <p:cNvPr id="5" name="Footer Placeholder 4">
            <a:extLst>
              <a:ext uri="{FF2B5EF4-FFF2-40B4-BE49-F238E27FC236}">
                <a16:creationId xmlns:a16="http://schemas.microsoft.com/office/drawing/2014/main" id="{EA1F210D-BB99-4737-5B8F-B8523D1352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FD27CE-72C2-8C6E-EDB1-98A0E9827C0B}"/>
              </a:ext>
            </a:extLst>
          </p:cNvPr>
          <p:cNvSpPr>
            <a:spLocks noGrp="1"/>
          </p:cNvSpPr>
          <p:nvPr>
            <p:ph type="sldNum" sz="quarter" idx="12"/>
          </p:nvPr>
        </p:nvSpPr>
        <p:spPr/>
        <p:txBody>
          <a:bodyPr/>
          <a:lstStyle/>
          <a:p>
            <a:fld id="{04DB9297-F338-49E6-9F84-A18FBC6C3E61}" type="slidenum">
              <a:rPr lang="en-US" smtClean="0"/>
              <a:t>‹#›</a:t>
            </a:fld>
            <a:endParaRPr lang="en-US"/>
          </a:p>
        </p:txBody>
      </p:sp>
    </p:spTree>
    <p:extLst>
      <p:ext uri="{BB962C8B-B14F-4D97-AF65-F5344CB8AC3E}">
        <p14:creationId xmlns:p14="http://schemas.microsoft.com/office/powerpoint/2010/main" val="3491173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12B688-33FC-14AD-473F-9D19B2E3A4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CED9CCB-1D0B-F3F5-85E5-62A9B26971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D441E9-D04E-3FE5-7300-5A5B1EF53007}"/>
              </a:ext>
            </a:extLst>
          </p:cNvPr>
          <p:cNvSpPr>
            <a:spLocks noGrp="1"/>
          </p:cNvSpPr>
          <p:nvPr>
            <p:ph type="dt" sz="half" idx="10"/>
          </p:nvPr>
        </p:nvSpPr>
        <p:spPr/>
        <p:txBody>
          <a:bodyPr/>
          <a:lstStyle/>
          <a:p>
            <a:fld id="{63CD71DA-7ABF-4B99-A1A6-6BEA8DF59540}" type="datetimeFigureOut">
              <a:rPr lang="en-US" smtClean="0"/>
              <a:t>9/18/2026</a:t>
            </a:fld>
            <a:endParaRPr lang="en-US"/>
          </a:p>
        </p:txBody>
      </p:sp>
      <p:sp>
        <p:nvSpPr>
          <p:cNvPr id="5" name="Footer Placeholder 4">
            <a:extLst>
              <a:ext uri="{FF2B5EF4-FFF2-40B4-BE49-F238E27FC236}">
                <a16:creationId xmlns:a16="http://schemas.microsoft.com/office/drawing/2014/main" id="{BF64913E-B9AD-C95B-29BD-BACB7BF187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9790FE-41F0-087E-8CC3-F03CB8C22071}"/>
              </a:ext>
            </a:extLst>
          </p:cNvPr>
          <p:cNvSpPr>
            <a:spLocks noGrp="1"/>
          </p:cNvSpPr>
          <p:nvPr>
            <p:ph type="sldNum" sz="quarter" idx="12"/>
          </p:nvPr>
        </p:nvSpPr>
        <p:spPr/>
        <p:txBody>
          <a:bodyPr/>
          <a:lstStyle/>
          <a:p>
            <a:fld id="{04DB9297-F338-49E6-9F84-A18FBC6C3E61}" type="slidenum">
              <a:rPr lang="en-US" smtClean="0"/>
              <a:t>‹#›</a:t>
            </a:fld>
            <a:endParaRPr lang="en-US"/>
          </a:p>
        </p:txBody>
      </p:sp>
    </p:spTree>
    <p:extLst>
      <p:ext uri="{BB962C8B-B14F-4D97-AF65-F5344CB8AC3E}">
        <p14:creationId xmlns:p14="http://schemas.microsoft.com/office/powerpoint/2010/main" val="1229792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05C657-08F3-6325-CFE0-691E9BEB75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4378F01-1267-A800-3DAF-348F2E78A8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BF3506-D6E4-543F-7EAC-081414FE98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CD71DA-7ABF-4B99-A1A6-6BEA8DF59540}" type="datetimeFigureOut">
              <a:rPr lang="en-US" smtClean="0"/>
              <a:t>9/18/2026</a:t>
            </a:fld>
            <a:endParaRPr lang="en-US"/>
          </a:p>
        </p:txBody>
      </p:sp>
      <p:sp>
        <p:nvSpPr>
          <p:cNvPr id="5" name="Footer Placeholder 4">
            <a:extLst>
              <a:ext uri="{FF2B5EF4-FFF2-40B4-BE49-F238E27FC236}">
                <a16:creationId xmlns:a16="http://schemas.microsoft.com/office/drawing/2014/main" id="{8B5B9815-9016-4721-F221-EAAB2AE061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2BC259-8578-F04B-061F-581EC35D8D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DB9297-F338-49E6-9F84-A18FBC6C3E61}" type="slidenum">
              <a:rPr lang="en-US" smtClean="0"/>
              <a:t>‹#›</a:t>
            </a:fld>
            <a:endParaRPr lang="en-US"/>
          </a:p>
        </p:txBody>
      </p:sp>
    </p:spTree>
    <p:extLst>
      <p:ext uri="{BB962C8B-B14F-4D97-AF65-F5344CB8AC3E}">
        <p14:creationId xmlns:p14="http://schemas.microsoft.com/office/powerpoint/2010/main" val="382078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6254348-D528-9642-1952-D3F931094168}"/>
              </a:ext>
            </a:extLst>
          </p:cNvPr>
          <p:cNvSpPr>
            <a:spLocks noGrp="1"/>
          </p:cNvSpPr>
          <p:nvPr>
            <p:ph type="title"/>
          </p:nvPr>
        </p:nvSpPr>
        <p:spPr>
          <a:xfrm>
            <a:off x="660042" y="891652"/>
            <a:ext cx="4412021" cy="3030724"/>
          </a:xfrm>
        </p:spPr>
        <p:txBody>
          <a:bodyPr vert="horz" lIns="91440" tIns="45720" rIns="91440" bIns="45720" rtlCol="0" anchor="b">
            <a:normAutofit/>
          </a:bodyPr>
          <a:lstStyle/>
          <a:p>
            <a:pPr algn="ctr"/>
            <a:r>
              <a:rPr lang="en-US" sz="4800" kern="1200" dirty="0">
                <a:solidFill>
                  <a:srgbClr val="FFC000"/>
                </a:solidFill>
                <a:latin typeface="+mj-lt"/>
                <a:ea typeface="+mj-ea"/>
                <a:cs typeface="+mj-cs"/>
              </a:rPr>
              <a:t>RECRUITING, RETENTION, MARKETING</a:t>
            </a:r>
          </a:p>
        </p:txBody>
      </p:sp>
      <p:pic>
        <p:nvPicPr>
          <p:cNvPr id="5" name="Content Placeholder 4">
            <a:extLst>
              <a:ext uri="{FF2B5EF4-FFF2-40B4-BE49-F238E27FC236}">
                <a16:creationId xmlns:a16="http://schemas.microsoft.com/office/drawing/2014/main" id="{ED8FE9ED-3E00-9AF4-4D1A-D0CD073A51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0" y="700761"/>
            <a:ext cx="5608320" cy="5412028"/>
          </a:xfrm>
          <a:prstGeom prst="rect">
            <a:avLst/>
          </a:prstGeom>
        </p:spPr>
      </p:pic>
    </p:spTree>
    <p:extLst>
      <p:ext uri="{BB962C8B-B14F-4D97-AF65-F5344CB8AC3E}">
        <p14:creationId xmlns:p14="http://schemas.microsoft.com/office/powerpoint/2010/main" val="1461282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0A19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05840"/>
            <a:ext cx="12191695" cy="73152"/>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09728"/>
            <a:ext cx="10972800" cy="707886"/>
          </a:xfrm>
          <a:prstGeom prst="rect">
            <a:avLst/>
          </a:prstGeom>
          <a:noFill/>
        </p:spPr>
        <p:txBody>
          <a:bodyPr wrap="square">
            <a:spAutoFit/>
          </a:bodyPr>
          <a:lstStyle/>
          <a:p>
            <a:pPr>
              <a:defRPr sz="1000" b="1">
                <a:solidFill>
                  <a:srgbClr val="D4AF37"/>
                </a:solidFill>
              </a:defRPr>
            </a:pPr>
            <a:r>
              <a:rPr sz="1600" dirty="0"/>
              <a:t>SC DEPT. MARINE CORPS LEAGUE</a:t>
            </a:r>
          </a:p>
          <a:p>
            <a:pPr>
              <a:defRPr sz="2200" b="1">
                <a:solidFill>
                  <a:srgbClr val="FFFFFF"/>
                </a:solidFill>
              </a:defRPr>
            </a:pPr>
            <a:r>
              <a:rPr sz="2400" dirty="0"/>
              <a:t>Executive Summary: The Grassroots Mandate</a:t>
            </a:r>
          </a:p>
        </p:txBody>
      </p:sp>
      <p:sp>
        <p:nvSpPr>
          <p:cNvPr id="5" name="Rounded Rectangle 4"/>
          <p:cNvSpPr/>
          <p:nvPr/>
        </p:nvSpPr>
        <p:spPr>
          <a:xfrm>
            <a:off x="731520" y="1371600"/>
            <a:ext cx="10728655" cy="1371600"/>
          </a:xfrm>
          <a:prstGeom prst="roundRect">
            <a:avLst/>
          </a:prstGeom>
          <a:solidFill>
            <a:srgbClr val="0A19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463040"/>
            <a:ext cx="10362895" cy="1261884"/>
          </a:xfrm>
          <a:prstGeom prst="rect">
            <a:avLst/>
          </a:prstGeom>
          <a:noFill/>
        </p:spPr>
        <p:txBody>
          <a:bodyPr wrap="square">
            <a:spAutoFit/>
          </a:bodyPr>
          <a:lstStyle/>
          <a:p>
            <a:pPr>
              <a:defRPr sz="1100" b="1">
                <a:solidFill>
                  <a:srgbClr val="D4AF37"/>
                </a:solidFill>
              </a:defRPr>
            </a:pPr>
            <a:r>
              <a:rPr sz="1600" dirty="0"/>
              <a:t>CORE STRATEGIC IMPERATIVE</a:t>
            </a:r>
          </a:p>
          <a:p>
            <a:pPr>
              <a:defRPr sz="1500">
                <a:solidFill>
                  <a:srgbClr val="FFFFFF"/>
                </a:solidFill>
              </a:defRPr>
            </a:pPr>
            <a:r>
              <a:rPr sz="2000" dirty="0"/>
              <a:t>Growth does not happen at the Department or National level—it happens locally at the Detachment. Effective recruiting, retention, and marketing must be executed where Marines live, work, and interact in their communities.</a:t>
            </a:r>
          </a:p>
        </p:txBody>
      </p:sp>
      <p:sp>
        <p:nvSpPr>
          <p:cNvPr id="7" name="Rounded Rectangle 6"/>
          <p:cNvSpPr/>
          <p:nvPr/>
        </p:nvSpPr>
        <p:spPr>
          <a:xfrm>
            <a:off x="731520" y="2926080"/>
            <a:ext cx="3413455" cy="329184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14400" y="3108960"/>
            <a:ext cx="3047695" cy="1938992"/>
          </a:xfrm>
          <a:prstGeom prst="rect">
            <a:avLst/>
          </a:prstGeom>
          <a:noFill/>
        </p:spPr>
        <p:txBody>
          <a:bodyPr wrap="square">
            <a:spAutoFit/>
          </a:bodyPr>
          <a:lstStyle/>
          <a:p>
            <a:pPr>
              <a:defRPr sz="1800" b="1">
                <a:solidFill>
                  <a:srgbClr val="BA0C2F"/>
                </a:solidFill>
              </a:defRPr>
            </a:pPr>
            <a:r>
              <a:rPr sz="2000" dirty="0"/>
              <a:t>Recruiting</a:t>
            </a:r>
          </a:p>
          <a:p>
            <a:pPr>
              <a:defRPr sz="1400">
                <a:solidFill>
                  <a:srgbClr val="323232"/>
                </a:solidFill>
              </a:defRPr>
            </a:pPr>
            <a:r>
              <a:rPr sz="2000" dirty="0"/>
              <a:t>Driven by personal outreach and active community visibility rather than passive waiting.</a:t>
            </a:r>
          </a:p>
        </p:txBody>
      </p:sp>
      <p:sp>
        <p:nvSpPr>
          <p:cNvPr id="9" name="Rounded Rectangle 8"/>
          <p:cNvSpPr/>
          <p:nvPr/>
        </p:nvSpPr>
        <p:spPr>
          <a:xfrm>
            <a:off x="4389120" y="2926080"/>
            <a:ext cx="3413455" cy="329184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72000" y="3108960"/>
            <a:ext cx="3047695" cy="1938992"/>
          </a:xfrm>
          <a:prstGeom prst="rect">
            <a:avLst/>
          </a:prstGeom>
          <a:noFill/>
        </p:spPr>
        <p:txBody>
          <a:bodyPr wrap="square">
            <a:spAutoFit/>
          </a:bodyPr>
          <a:lstStyle/>
          <a:p>
            <a:pPr>
              <a:defRPr sz="1800" b="1">
                <a:solidFill>
                  <a:srgbClr val="BA0C2F"/>
                </a:solidFill>
              </a:defRPr>
            </a:pPr>
            <a:r>
              <a:rPr sz="2000" dirty="0"/>
              <a:t>Retention</a:t>
            </a:r>
          </a:p>
          <a:p>
            <a:pPr>
              <a:defRPr sz="1400">
                <a:solidFill>
                  <a:srgbClr val="323232"/>
                </a:solidFill>
              </a:defRPr>
            </a:pPr>
            <a:r>
              <a:rPr sz="2000" dirty="0"/>
              <a:t>Achieved through immediate 90-day onboarding, purpose-driven roles, and strong camaraderie.</a:t>
            </a:r>
          </a:p>
        </p:txBody>
      </p:sp>
      <p:sp>
        <p:nvSpPr>
          <p:cNvPr id="11" name="Rounded Rectangle 10"/>
          <p:cNvSpPr/>
          <p:nvPr/>
        </p:nvSpPr>
        <p:spPr>
          <a:xfrm>
            <a:off x="8046720" y="2926080"/>
            <a:ext cx="3413455" cy="329184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229600" y="3108960"/>
            <a:ext cx="3047695" cy="1631216"/>
          </a:xfrm>
          <a:prstGeom prst="rect">
            <a:avLst/>
          </a:prstGeom>
          <a:noFill/>
        </p:spPr>
        <p:txBody>
          <a:bodyPr wrap="square">
            <a:spAutoFit/>
          </a:bodyPr>
          <a:lstStyle/>
          <a:p>
            <a:pPr>
              <a:defRPr sz="1800" b="1">
                <a:solidFill>
                  <a:srgbClr val="BA0C2F"/>
                </a:solidFill>
              </a:defRPr>
            </a:pPr>
            <a:r>
              <a:rPr sz="2000" dirty="0"/>
              <a:t>Marketing</a:t>
            </a:r>
          </a:p>
          <a:p>
            <a:pPr>
              <a:defRPr sz="1400">
                <a:solidFill>
                  <a:srgbClr val="323232"/>
                </a:solidFill>
              </a:defRPr>
            </a:pPr>
            <a:r>
              <a:rPr sz="2000" dirty="0"/>
              <a:t>Hyper-local campaigns tailored to county-level veteran demographics and local media.</a:t>
            </a:r>
          </a:p>
        </p:txBody>
      </p:sp>
      <p:pic>
        <p:nvPicPr>
          <p:cNvPr id="13" name="Content Placeholder 4">
            <a:extLst>
              <a:ext uri="{FF2B5EF4-FFF2-40B4-BE49-F238E27FC236}">
                <a16:creationId xmlns:a16="http://schemas.microsoft.com/office/drawing/2014/main" id="{B4D8A62F-55C1-FA73-2A16-4B1B0C18B7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9460" y="-47244"/>
            <a:ext cx="1272540" cy="11262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0A19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05840"/>
            <a:ext cx="12191695" cy="73152"/>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09728"/>
            <a:ext cx="10972800" cy="677108"/>
          </a:xfrm>
          <a:prstGeom prst="rect">
            <a:avLst/>
          </a:prstGeom>
          <a:noFill/>
        </p:spPr>
        <p:txBody>
          <a:bodyPr wrap="square">
            <a:spAutoFit/>
          </a:bodyPr>
          <a:lstStyle/>
          <a:p>
            <a:pPr>
              <a:defRPr sz="1000" b="1">
                <a:solidFill>
                  <a:srgbClr val="D4AF37"/>
                </a:solidFill>
              </a:defRPr>
            </a:pPr>
            <a:r>
              <a:rPr sz="1400" dirty="0"/>
              <a:t>SC DEPT. MARINE CORPS LEAGUE</a:t>
            </a:r>
          </a:p>
          <a:p>
            <a:pPr>
              <a:defRPr sz="2200" b="1">
                <a:solidFill>
                  <a:srgbClr val="FFFFFF"/>
                </a:solidFill>
              </a:defRPr>
            </a:pPr>
            <a:r>
              <a:rPr sz="2400" dirty="0"/>
              <a:t>Why Strategy Must Live at the Lowest Level</a:t>
            </a:r>
          </a:p>
        </p:txBody>
      </p:sp>
      <p:sp>
        <p:nvSpPr>
          <p:cNvPr id="5" name="Rounded Rectangle 4"/>
          <p:cNvSpPr/>
          <p:nvPr/>
        </p:nvSpPr>
        <p:spPr>
          <a:xfrm>
            <a:off x="731520" y="1371600"/>
            <a:ext cx="3200400" cy="4846320"/>
          </a:xfrm>
          <a:prstGeom prst="round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828800"/>
            <a:ext cx="2834640" cy="2985433"/>
          </a:xfrm>
          <a:prstGeom prst="rect">
            <a:avLst/>
          </a:prstGeom>
          <a:noFill/>
        </p:spPr>
        <p:txBody>
          <a:bodyPr wrap="square">
            <a:spAutoFit/>
          </a:bodyPr>
          <a:lstStyle/>
          <a:p>
            <a:pPr>
              <a:defRPr sz="5400" b="1">
                <a:solidFill>
                  <a:srgbClr val="FFFFFF"/>
                </a:solidFill>
              </a:defRPr>
            </a:pPr>
            <a:r>
              <a:rPr dirty="0"/>
              <a:t>100%</a:t>
            </a:r>
          </a:p>
          <a:p>
            <a:pPr>
              <a:defRPr sz="1600" b="1">
                <a:solidFill>
                  <a:srgbClr val="D4AF37"/>
                </a:solidFill>
              </a:defRPr>
            </a:pPr>
            <a:r>
              <a:rPr dirty="0"/>
              <a:t>LOCAL EXECUTION</a:t>
            </a:r>
          </a:p>
          <a:p>
            <a:br>
              <a:rPr dirty="0"/>
            </a:br>
            <a:r>
              <a:rPr sz="2000" dirty="0"/>
              <a:t>Department provides guidance and tools, but individual Detachments build the relationships that win members.</a:t>
            </a:r>
          </a:p>
        </p:txBody>
      </p:sp>
      <p:sp>
        <p:nvSpPr>
          <p:cNvPr id="7" name="Rounded Rectangle 6"/>
          <p:cNvSpPr/>
          <p:nvPr/>
        </p:nvSpPr>
        <p:spPr>
          <a:xfrm>
            <a:off x="4206240" y="1371600"/>
            <a:ext cx="7253935" cy="105156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389120" y="1463040"/>
            <a:ext cx="6858000" cy="830997"/>
          </a:xfrm>
          <a:prstGeom prst="rect">
            <a:avLst/>
          </a:prstGeom>
          <a:noFill/>
        </p:spPr>
        <p:txBody>
          <a:bodyPr wrap="square">
            <a:spAutoFit/>
          </a:bodyPr>
          <a:lstStyle/>
          <a:p>
            <a:pPr>
              <a:defRPr sz="1500" b="1">
                <a:solidFill>
                  <a:srgbClr val="0A192F"/>
                </a:solidFill>
              </a:defRPr>
            </a:pPr>
            <a:r>
              <a:rPr sz="1600" dirty="0"/>
              <a:t>Marines Join Marines, Not Headquarters</a:t>
            </a:r>
          </a:p>
          <a:p>
            <a:pPr>
              <a:defRPr sz="1300">
                <a:solidFill>
                  <a:srgbClr val="323232"/>
                </a:solidFill>
              </a:defRPr>
            </a:pPr>
            <a:r>
              <a:rPr sz="1600" dirty="0"/>
              <a:t>Veterans connect with local members they see, respect, and interact with in their own towns</a:t>
            </a:r>
            <a:r>
              <a:rPr dirty="0"/>
              <a:t>.</a:t>
            </a:r>
          </a:p>
        </p:txBody>
      </p:sp>
      <p:sp>
        <p:nvSpPr>
          <p:cNvPr id="9" name="Rounded Rectangle 8"/>
          <p:cNvSpPr/>
          <p:nvPr/>
        </p:nvSpPr>
        <p:spPr>
          <a:xfrm>
            <a:off x="4206240" y="2560320"/>
            <a:ext cx="7253935" cy="105156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389120" y="2651760"/>
            <a:ext cx="6858000" cy="830997"/>
          </a:xfrm>
          <a:prstGeom prst="rect">
            <a:avLst/>
          </a:prstGeom>
          <a:noFill/>
        </p:spPr>
        <p:txBody>
          <a:bodyPr wrap="square">
            <a:spAutoFit/>
          </a:bodyPr>
          <a:lstStyle/>
          <a:p>
            <a:pPr>
              <a:defRPr sz="1500" b="1">
                <a:solidFill>
                  <a:srgbClr val="0A192F"/>
                </a:solidFill>
              </a:defRPr>
            </a:pPr>
            <a:r>
              <a:rPr sz="1600" dirty="0"/>
              <a:t>Community Trust is Built Locally</a:t>
            </a:r>
          </a:p>
          <a:p>
            <a:pPr>
              <a:defRPr sz="1300">
                <a:solidFill>
                  <a:srgbClr val="323232"/>
                </a:solidFill>
              </a:defRPr>
            </a:pPr>
            <a:r>
              <a:rPr sz="1600" dirty="0"/>
              <a:t>Presence at local VFWs, American Legions, gun shows, and parades creates trust.</a:t>
            </a:r>
          </a:p>
        </p:txBody>
      </p:sp>
      <p:sp>
        <p:nvSpPr>
          <p:cNvPr id="11" name="Rounded Rectangle 10"/>
          <p:cNvSpPr/>
          <p:nvPr/>
        </p:nvSpPr>
        <p:spPr>
          <a:xfrm>
            <a:off x="4206240" y="3749039"/>
            <a:ext cx="7253935" cy="105156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389120" y="3773041"/>
            <a:ext cx="6858000" cy="1246495"/>
          </a:xfrm>
          <a:prstGeom prst="rect">
            <a:avLst/>
          </a:prstGeom>
          <a:noFill/>
        </p:spPr>
        <p:txBody>
          <a:bodyPr wrap="square">
            <a:spAutoFit/>
          </a:bodyPr>
          <a:lstStyle/>
          <a:p>
            <a:pPr>
              <a:defRPr sz="1500" b="1">
                <a:solidFill>
                  <a:srgbClr val="0A192F"/>
                </a:solidFill>
              </a:defRPr>
            </a:pPr>
            <a:r>
              <a:rPr dirty="0"/>
              <a:t>Grassroots Adaptability</a:t>
            </a:r>
          </a:p>
          <a:p>
            <a:pPr>
              <a:defRPr sz="1300">
                <a:solidFill>
                  <a:srgbClr val="323232"/>
                </a:solidFill>
              </a:defRPr>
            </a:pPr>
            <a:r>
              <a:rPr sz="2000" dirty="0"/>
              <a:t>A strategy for Charleston/Parris Island differs from rural Upstate detachments. Local leadership knows their terrain </a:t>
            </a:r>
            <a:r>
              <a:rPr lang="en-US" sz="2000" dirty="0"/>
              <a:t>best</a:t>
            </a:r>
            <a:endParaRPr sz="2000" dirty="0"/>
          </a:p>
        </p:txBody>
      </p:sp>
      <p:sp>
        <p:nvSpPr>
          <p:cNvPr id="13" name="Rounded Rectangle 12"/>
          <p:cNvSpPr/>
          <p:nvPr/>
        </p:nvSpPr>
        <p:spPr>
          <a:xfrm>
            <a:off x="4206240" y="4937760"/>
            <a:ext cx="7253935" cy="105156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206240" y="5172374"/>
            <a:ext cx="6858000" cy="1138773"/>
          </a:xfrm>
          <a:prstGeom prst="rect">
            <a:avLst/>
          </a:prstGeom>
          <a:noFill/>
        </p:spPr>
        <p:txBody>
          <a:bodyPr wrap="square">
            <a:spAutoFit/>
          </a:bodyPr>
          <a:lstStyle/>
          <a:p>
            <a:pPr>
              <a:defRPr sz="1500" b="1">
                <a:solidFill>
                  <a:srgbClr val="0A192F"/>
                </a:solidFill>
              </a:defRPr>
            </a:pPr>
            <a:r>
              <a:rPr sz="2000" dirty="0"/>
              <a:t>Direct Accountability</a:t>
            </a:r>
          </a:p>
          <a:p>
            <a:pPr>
              <a:defRPr sz="1300">
                <a:solidFill>
                  <a:srgbClr val="323232"/>
                </a:solidFill>
              </a:defRPr>
            </a:pPr>
            <a:r>
              <a:rPr sz="2400" dirty="0"/>
              <a:t>When detachment members own the recruiting goal, retention and engagement naturally follow.</a:t>
            </a:r>
          </a:p>
        </p:txBody>
      </p:sp>
      <p:pic>
        <p:nvPicPr>
          <p:cNvPr id="16" name="Content Placeholder 4">
            <a:extLst>
              <a:ext uri="{FF2B5EF4-FFF2-40B4-BE49-F238E27FC236}">
                <a16:creationId xmlns:a16="http://schemas.microsoft.com/office/drawing/2014/main" id="{6ECC219F-255F-9E22-21ED-7B4F733754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7090" y="-60198"/>
            <a:ext cx="1272540" cy="112623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0A19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05840"/>
            <a:ext cx="12191695" cy="73152"/>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09728"/>
            <a:ext cx="10972800" cy="777240"/>
          </a:xfrm>
          <a:prstGeom prst="rect">
            <a:avLst/>
          </a:prstGeom>
          <a:noFill/>
        </p:spPr>
        <p:txBody>
          <a:bodyPr wrap="square">
            <a:spAutoFit/>
          </a:bodyPr>
          <a:lstStyle/>
          <a:p>
            <a:pPr>
              <a:defRPr sz="1000" b="1">
                <a:solidFill>
                  <a:srgbClr val="D4AF37"/>
                </a:solidFill>
              </a:defRPr>
            </a:pPr>
            <a:r>
              <a:t>SC DEPT. MARINE CORPS LEAGUE</a:t>
            </a:r>
          </a:p>
          <a:p>
            <a:pPr>
              <a:defRPr sz="2200" b="1">
                <a:solidFill>
                  <a:srgbClr val="FFFFFF"/>
                </a:solidFill>
              </a:defRPr>
            </a:pPr>
            <a:r>
              <a:t>The 3 Strategic Pillars of Detachment Growth</a:t>
            </a:r>
          </a:p>
        </p:txBody>
      </p:sp>
      <p:sp>
        <p:nvSpPr>
          <p:cNvPr id="5" name="Rounded Rectangle 4"/>
          <p:cNvSpPr/>
          <p:nvPr/>
        </p:nvSpPr>
        <p:spPr>
          <a:xfrm>
            <a:off x="731520" y="1371600"/>
            <a:ext cx="3413455" cy="484632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554480"/>
            <a:ext cx="3047695" cy="3293209"/>
          </a:xfrm>
          <a:prstGeom prst="rect">
            <a:avLst/>
          </a:prstGeom>
          <a:noFill/>
        </p:spPr>
        <p:txBody>
          <a:bodyPr wrap="square">
            <a:spAutoFit/>
          </a:bodyPr>
          <a:lstStyle/>
          <a:p>
            <a:pPr>
              <a:defRPr sz="1800" b="1">
                <a:solidFill>
                  <a:srgbClr val="0A192F"/>
                </a:solidFill>
              </a:defRPr>
            </a:pPr>
            <a:r>
              <a:rPr dirty="0"/>
              <a:t>Pillar 1: Recruiting</a:t>
            </a:r>
          </a:p>
          <a:p>
            <a:pPr>
              <a:defRPr sz="1300" b="1">
                <a:solidFill>
                  <a:srgbClr val="BA0C2F"/>
                </a:solidFill>
              </a:defRPr>
            </a:pPr>
            <a:r>
              <a:rPr sz="1600" dirty="0"/>
              <a:t>Active Local Pipeline</a:t>
            </a:r>
          </a:p>
          <a:p>
            <a:endParaRPr sz="1600" dirty="0"/>
          </a:p>
          <a:p>
            <a:pPr>
              <a:defRPr sz="1300">
                <a:solidFill>
                  <a:srgbClr val="323232"/>
                </a:solidFill>
              </a:defRPr>
            </a:pPr>
            <a:r>
              <a:rPr sz="2000" dirty="0"/>
              <a:t>• Community Presence &amp; Booths</a:t>
            </a:r>
          </a:p>
          <a:p>
            <a:pPr>
              <a:defRPr sz="1300">
                <a:solidFill>
                  <a:srgbClr val="323232"/>
                </a:solidFill>
              </a:defRPr>
            </a:pPr>
            <a:r>
              <a:rPr sz="2000" dirty="0"/>
              <a:t>• Transitioning Marine Outreach</a:t>
            </a:r>
          </a:p>
          <a:p>
            <a:pPr>
              <a:defRPr sz="1300">
                <a:solidFill>
                  <a:srgbClr val="323232"/>
                </a:solidFill>
              </a:defRPr>
            </a:pPr>
            <a:r>
              <a:rPr sz="2000" dirty="0"/>
              <a:t>• Sponsor-a-Marine Initiative</a:t>
            </a:r>
          </a:p>
          <a:p>
            <a:pPr>
              <a:defRPr sz="1300">
                <a:solidFill>
                  <a:srgbClr val="323232"/>
                </a:solidFill>
              </a:defRPr>
            </a:pPr>
            <a:r>
              <a:rPr sz="2000" dirty="0"/>
              <a:t>• Word-of-Mouth Campaigns</a:t>
            </a:r>
          </a:p>
        </p:txBody>
      </p:sp>
      <p:sp>
        <p:nvSpPr>
          <p:cNvPr id="7" name="Rounded Rectangle 6"/>
          <p:cNvSpPr/>
          <p:nvPr/>
        </p:nvSpPr>
        <p:spPr>
          <a:xfrm>
            <a:off x="4389120" y="1371600"/>
            <a:ext cx="3413455" cy="484632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572000" y="1554480"/>
            <a:ext cx="3047695" cy="2708434"/>
          </a:xfrm>
          <a:prstGeom prst="rect">
            <a:avLst/>
          </a:prstGeom>
          <a:noFill/>
        </p:spPr>
        <p:txBody>
          <a:bodyPr wrap="square">
            <a:spAutoFit/>
          </a:bodyPr>
          <a:lstStyle/>
          <a:p>
            <a:pPr>
              <a:defRPr sz="1800" b="1">
                <a:solidFill>
                  <a:srgbClr val="0A192F"/>
                </a:solidFill>
              </a:defRPr>
            </a:pPr>
            <a:r>
              <a:rPr dirty="0"/>
              <a:t>Pillar 2: Retention</a:t>
            </a:r>
          </a:p>
          <a:p>
            <a:pPr>
              <a:defRPr sz="1300" b="1">
                <a:solidFill>
                  <a:srgbClr val="BA0C2F"/>
                </a:solidFill>
              </a:defRPr>
            </a:pPr>
            <a:r>
              <a:rPr sz="1600" dirty="0"/>
              <a:t>Member-Centric Engagement</a:t>
            </a:r>
          </a:p>
          <a:p>
            <a:endParaRPr sz="1600" dirty="0"/>
          </a:p>
          <a:p>
            <a:pPr>
              <a:defRPr sz="1300">
                <a:solidFill>
                  <a:srgbClr val="323232"/>
                </a:solidFill>
              </a:defRPr>
            </a:pPr>
            <a:r>
              <a:rPr sz="2000" dirty="0"/>
              <a:t>• 90-Day Onboarding Protocol</a:t>
            </a:r>
          </a:p>
          <a:p>
            <a:pPr>
              <a:defRPr sz="1300">
                <a:solidFill>
                  <a:srgbClr val="323232"/>
                </a:solidFill>
              </a:defRPr>
            </a:pPr>
            <a:r>
              <a:rPr sz="2000" dirty="0"/>
              <a:t>• Purpose-Driven Roles &amp; Duty</a:t>
            </a:r>
          </a:p>
          <a:p>
            <a:pPr>
              <a:defRPr sz="1300">
                <a:solidFill>
                  <a:srgbClr val="323232"/>
                </a:solidFill>
              </a:defRPr>
            </a:pPr>
            <a:r>
              <a:rPr sz="2000" dirty="0"/>
              <a:t>• Active Peer Mentorship</a:t>
            </a:r>
          </a:p>
          <a:p>
            <a:pPr>
              <a:defRPr sz="1300">
                <a:solidFill>
                  <a:srgbClr val="323232"/>
                </a:solidFill>
              </a:defRPr>
            </a:pPr>
            <a:r>
              <a:rPr sz="2000" dirty="0"/>
              <a:t>• Family-Inclusive Events</a:t>
            </a:r>
          </a:p>
        </p:txBody>
      </p:sp>
      <p:sp>
        <p:nvSpPr>
          <p:cNvPr id="9" name="Rounded Rectangle 8"/>
          <p:cNvSpPr/>
          <p:nvPr/>
        </p:nvSpPr>
        <p:spPr>
          <a:xfrm>
            <a:off x="8046720" y="1371600"/>
            <a:ext cx="3413455" cy="484632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229600" y="1554480"/>
            <a:ext cx="3047695" cy="3293209"/>
          </a:xfrm>
          <a:prstGeom prst="rect">
            <a:avLst/>
          </a:prstGeom>
          <a:noFill/>
        </p:spPr>
        <p:txBody>
          <a:bodyPr wrap="square">
            <a:spAutoFit/>
          </a:bodyPr>
          <a:lstStyle/>
          <a:p>
            <a:pPr>
              <a:defRPr sz="1800" b="1">
                <a:solidFill>
                  <a:srgbClr val="0A192F"/>
                </a:solidFill>
              </a:defRPr>
            </a:pPr>
            <a:r>
              <a:rPr dirty="0"/>
              <a:t>Pillar 3: Marketing</a:t>
            </a:r>
          </a:p>
          <a:p>
            <a:pPr>
              <a:defRPr sz="1300" b="1">
                <a:solidFill>
                  <a:srgbClr val="BA0C2F"/>
                </a:solidFill>
              </a:defRPr>
            </a:pPr>
            <a:r>
              <a:rPr sz="1600" dirty="0"/>
              <a:t>Hyper-Local Visibility</a:t>
            </a:r>
          </a:p>
          <a:p>
            <a:endParaRPr sz="1600" dirty="0"/>
          </a:p>
          <a:p>
            <a:pPr>
              <a:defRPr sz="1300">
                <a:solidFill>
                  <a:srgbClr val="323232"/>
                </a:solidFill>
              </a:defRPr>
            </a:pPr>
            <a:r>
              <a:rPr sz="2000" dirty="0"/>
              <a:t>• County-Level Media &amp; Radio</a:t>
            </a:r>
          </a:p>
          <a:p>
            <a:pPr>
              <a:defRPr sz="1300">
                <a:solidFill>
                  <a:srgbClr val="323232"/>
                </a:solidFill>
              </a:defRPr>
            </a:pPr>
            <a:r>
              <a:rPr sz="2000" dirty="0"/>
              <a:t>• Targeted Social Media Ads</a:t>
            </a:r>
          </a:p>
          <a:p>
            <a:pPr>
              <a:defRPr sz="1300">
                <a:solidFill>
                  <a:srgbClr val="323232"/>
                </a:solidFill>
              </a:defRPr>
            </a:pPr>
            <a:r>
              <a:rPr sz="2000" dirty="0"/>
              <a:t>• Civic Partnership Outlets</a:t>
            </a:r>
          </a:p>
          <a:p>
            <a:pPr>
              <a:defRPr sz="1300">
                <a:solidFill>
                  <a:srgbClr val="323232"/>
                </a:solidFill>
              </a:defRPr>
            </a:pPr>
            <a:r>
              <a:rPr sz="2000" dirty="0"/>
              <a:t>• Local Event Sponsorships</a:t>
            </a:r>
          </a:p>
        </p:txBody>
      </p:sp>
      <p:pic>
        <p:nvPicPr>
          <p:cNvPr id="12" name="Content Placeholder 4">
            <a:extLst>
              <a:ext uri="{FF2B5EF4-FFF2-40B4-BE49-F238E27FC236}">
                <a16:creationId xmlns:a16="http://schemas.microsoft.com/office/drawing/2014/main" id="{95F690BE-8B8F-52D4-B956-D49CD2E0A6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9460" y="-47244"/>
            <a:ext cx="1272540" cy="112623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0A19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05840"/>
            <a:ext cx="12191695" cy="73152"/>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09728"/>
            <a:ext cx="10972800" cy="677108"/>
          </a:xfrm>
          <a:prstGeom prst="rect">
            <a:avLst/>
          </a:prstGeom>
          <a:noFill/>
        </p:spPr>
        <p:txBody>
          <a:bodyPr wrap="square">
            <a:spAutoFit/>
          </a:bodyPr>
          <a:lstStyle/>
          <a:p>
            <a:pPr>
              <a:defRPr sz="1000" b="1">
                <a:solidFill>
                  <a:srgbClr val="D4AF37"/>
                </a:solidFill>
              </a:defRPr>
            </a:pPr>
            <a:r>
              <a:rPr sz="1400" dirty="0"/>
              <a:t>SC DEPT. MARINE CORPS LEAGUE</a:t>
            </a:r>
          </a:p>
          <a:p>
            <a:pPr>
              <a:defRPr sz="2200" b="1">
                <a:solidFill>
                  <a:srgbClr val="FFFFFF"/>
                </a:solidFill>
              </a:defRPr>
            </a:pPr>
            <a:r>
              <a:rPr sz="2400" dirty="0"/>
              <a:t>Pillar 1: Building a Local Recruiting Pipeline</a:t>
            </a:r>
          </a:p>
        </p:txBody>
      </p:sp>
      <p:sp>
        <p:nvSpPr>
          <p:cNvPr id="5" name="Rounded Rectangle 4"/>
          <p:cNvSpPr/>
          <p:nvPr/>
        </p:nvSpPr>
        <p:spPr>
          <a:xfrm>
            <a:off x="731520" y="1371600"/>
            <a:ext cx="10728655" cy="105156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20" y="1371600"/>
            <a:ext cx="731520" cy="1051560"/>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31520" y="1645920"/>
            <a:ext cx="731520" cy="548640"/>
          </a:xfrm>
          <a:prstGeom prst="rect">
            <a:avLst/>
          </a:prstGeom>
          <a:noFill/>
        </p:spPr>
        <p:txBody>
          <a:bodyPr wrap="none">
            <a:spAutoFit/>
          </a:bodyPr>
          <a:lstStyle/>
          <a:p>
            <a:pPr algn="ctr">
              <a:defRPr sz="2400" b="1">
                <a:solidFill>
                  <a:srgbClr val="FFFFFF"/>
                </a:solidFill>
              </a:defRPr>
            </a:pPr>
            <a:r>
              <a:t>1</a:t>
            </a:r>
          </a:p>
        </p:txBody>
      </p:sp>
      <p:sp>
        <p:nvSpPr>
          <p:cNvPr id="8" name="TextBox 7"/>
          <p:cNvSpPr txBox="1"/>
          <p:nvPr/>
        </p:nvSpPr>
        <p:spPr>
          <a:xfrm>
            <a:off x="1645920" y="1463040"/>
            <a:ext cx="9601200" cy="954107"/>
          </a:xfrm>
          <a:prstGeom prst="rect">
            <a:avLst/>
          </a:prstGeom>
          <a:noFill/>
        </p:spPr>
        <p:txBody>
          <a:bodyPr wrap="square">
            <a:spAutoFit/>
          </a:bodyPr>
          <a:lstStyle/>
          <a:p>
            <a:pPr>
              <a:defRPr sz="1600" b="1">
                <a:solidFill>
                  <a:srgbClr val="0A192F"/>
                </a:solidFill>
              </a:defRPr>
            </a:pPr>
            <a:r>
              <a:rPr dirty="0"/>
              <a:t>1. Community Presence</a:t>
            </a:r>
          </a:p>
          <a:p>
            <a:pPr>
              <a:defRPr sz="1300">
                <a:solidFill>
                  <a:srgbClr val="323232"/>
                </a:solidFill>
              </a:defRPr>
            </a:pPr>
            <a:r>
              <a:rPr sz="2000" dirty="0"/>
              <a:t>Set up informational tables at gun shows, farmers markets, high school games, and local festivals</a:t>
            </a:r>
            <a:r>
              <a:rPr sz="1600" dirty="0"/>
              <a:t>.</a:t>
            </a:r>
          </a:p>
        </p:txBody>
      </p:sp>
      <p:sp>
        <p:nvSpPr>
          <p:cNvPr id="9" name="Rounded Rectangle 8"/>
          <p:cNvSpPr/>
          <p:nvPr/>
        </p:nvSpPr>
        <p:spPr>
          <a:xfrm>
            <a:off x="731520" y="2560320"/>
            <a:ext cx="10728655" cy="105156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731520" y="2560320"/>
            <a:ext cx="731520" cy="1051560"/>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31520" y="2834640"/>
            <a:ext cx="731520" cy="548640"/>
          </a:xfrm>
          <a:prstGeom prst="rect">
            <a:avLst/>
          </a:prstGeom>
          <a:noFill/>
        </p:spPr>
        <p:txBody>
          <a:bodyPr wrap="none">
            <a:spAutoFit/>
          </a:bodyPr>
          <a:lstStyle/>
          <a:p>
            <a:pPr algn="ctr">
              <a:defRPr sz="2400" b="1">
                <a:solidFill>
                  <a:srgbClr val="FFFFFF"/>
                </a:solidFill>
              </a:defRPr>
            </a:pPr>
            <a:r>
              <a:t>2</a:t>
            </a:r>
          </a:p>
        </p:txBody>
      </p:sp>
      <p:sp>
        <p:nvSpPr>
          <p:cNvPr id="12" name="TextBox 11"/>
          <p:cNvSpPr txBox="1"/>
          <p:nvPr/>
        </p:nvSpPr>
        <p:spPr>
          <a:xfrm>
            <a:off x="1645920" y="2651760"/>
            <a:ext cx="9601200" cy="954107"/>
          </a:xfrm>
          <a:prstGeom prst="rect">
            <a:avLst/>
          </a:prstGeom>
          <a:noFill/>
        </p:spPr>
        <p:txBody>
          <a:bodyPr wrap="square">
            <a:spAutoFit/>
          </a:bodyPr>
          <a:lstStyle/>
          <a:p>
            <a:pPr>
              <a:defRPr sz="1600" b="1">
                <a:solidFill>
                  <a:srgbClr val="0A192F"/>
                </a:solidFill>
              </a:defRPr>
            </a:pPr>
            <a:r>
              <a:rPr dirty="0"/>
              <a:t>2. First Contact</a:t>
            </a:r>
          </a:p>
          <a:p>
            <a:pPr>
              <a:defRPr sz="1300">
                <a:solidFill>
                  <a:srgbClr val="323232"/>
                </a:solidFill>
              </a:defRPr>
            </a:pPr>
            <a:r>
              <a:rPr sz="2000" dirty="0"/>
              <a:t>Collect contact information immediately via mobile form or paper card. Never rely on verbal interest</a:t>
            </a:r>
            <a:r>
              <a:rPr sz="1600" dirty="0"/>
              <a:t>.</a:t>
            </a:r>
          </a:p>
        </p:txBody>
      </p:sp>
      <p:sp>
        <p:nvSpPr>
          <p:cNvPr id="13" name="Rounded Rectangle 12"/>
          <p:cNvSpPr/>
          <p:nvPr/>
        </p:nvSpPr>
        <p:spPr>
          <a:xfrm>
            <a:off x="731520" y="3749039"/>
            <a:ext cx="10728655" cy="105156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731520" y="3749039"/>
            <a:ext cx="731520" cy="1051560"/>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31520" y="4023359"/>
            <a:ext cx="731520" cy="548640"/>
          </a:xfrm>
          <a:prstGeom prst="rect">
            <a:avLst/>
          </a:prstGeom>
          <a:noFill/>
        </p:spPr>
        <p:txBody>
          <a:bodyPr wrap="none">
            <a:spAutoFit/>
          </a:bodyPr>
          <a:lstStyle/>
          <a:p>
            <a:pPr algn="ctr">
              <a:defRPr sz="2400" b="1">
                <a:solidFill>
                  <a:srgbClr val="FFFFFF"/>
                </a:solidFill>
              </a:defRPr>
            </a:pPr>
            <a:r>
              <a:t>3</a:t>
            </a:r>
          </a:p>
        </p:txBody>
      </p:sp>
      <p:sp>
        <p:nvSpPr>
          <p:cNvPr id="16" name="TextBox 15"/>
          <p:cNvSpPr txBox="1"/>
          <p:nvPr/>
        </p:nvSpPr>
        <p:spPr>
          <a:xfrm>
            <a:off x="1645920" y="3840479"/>
            <a:ext cx="9601200" cy="954107"/>
          </a:xfrm>
          <a:prstGeom prst="rect">
            <a:avLst/>
          </a:prstGeom>
          <a:noFill/>
        </p:spPr>
        <p:txBody>
          <a:bodyPr wrap="square">
            <a:spAutoFit/>
          </a:bodyPr>
          <a:lstStyle/>
          <a:p>
            <a:pPr>
              <a:defRPr sz="1600" b="1">
                <a:solidFill>
                  <a:srgbClr val="0A192F"/>
                </a:solidFill>
              </a:defRPr>
            </a:pPr>
            <a:r>
              <a:rPr dirty="0"/>
              <a:t>3. 48-Hour Follow-Up</a:t>
            </a:r>
          </a:p>
          <a:p>
            <a:pPr>
              <a:defRPr sz="1300">
                <a:solidFill>
                  <a:srgbClr val="323232"/>
                </a:solidFill>
              </a:defRPr>
            </a:pPr>
            <a:r>
              <a:rPr sz="2000" dirty="0"/>
              <a:t>Detachment Recruiting Officer calls/texts prospect within 48 hours to invite them as a guest.</a:t>
            </a:r>
          </a:p>
        </p:txBody>
      </p:sp>
      <p:sp>
        <p:nvSpPr>
          <p:cNvPr id="17" name="Rounded Rectangle 16"/>
          <p:cNvSpPr/>
          <p:nvPr/>
        </p:nvSpPr>
        <p:spPr>
          <a:xfrm>
            <a:off x="731520" y="4937760"/>
            <a:ext cx="10728655" cy="105156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731520" y="4937760"/>
            <a:ext cx="731520" cy="1051560"/>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31520" y="5212080"/>
            <a:ext cx="731520" cy="548640"/>
          </a:xfrm>
          <a:prstGeom prst="rect">
            <a:avLst/>
          </a:prstGeom>
          <a:noFill/>
        </p:spPr>
        <p:txBody>
          <a:bodyPr wrap="none">
            <a:spAutoFit/>
          </a:bodyPr>
          <a:lstStyle/>
          <a:p>
            <a:pPr algn="ctr">
              <a:defRPr sz="2400" b="1">
                <a:solidFill>
                  <a:srgbClr val="FFFFFF"/>
                </a:solidFill>
              </a:defRPr>
            </a:pPr>
            <a:r>
              <a:t>4</a:t>
            </a:r>
          </a:p>
        </p:txBody>
      </p:sp>
      <p:sp>
        <p:nvSpPr>
          <p:cNvPr id="20" name="TextBox 19"/>
          <p:cNvSpPr txBox="1"/>
          <p:nvPr/>
        </p:nvSpPr>
        <p:spPr>
          <a:xfrm>
            <a:off x="1645920" y="5029200"/>
            <a:ext cx="9601200" cy="646331"/>
          </a:xfrm>
          <a:prstGeom prst="rect">
            <a:avLst/>
          </a:prstGeom>
          <a:noFill/>
        </p:spPr>
        <p:txBody>
          <a:bodyPr wrap="square">
            <a:spAutoFit/>
          </a:bodyPr>
          <a:lstStyle/>
          <a:p>
            <a:pPr>
              <a:defRPr sz="1600" b="1">
                <a:solidFill>
                  <a:srgbClr val="0A192F"/>
                </a:solidFill>
              </a:defRPr>
            </a:pPr>
            <a:r>
              <a:rPr dirty="0"/>
              <a:t>4. Sponsor Orientation</a:t>
            </a:r>
          </a:p>
          <a:p>
            <a:pPr>
              <a:defRPr sz="1300">
                <a:solidFill>
                  <a:srgbClr val="323232"/>
                </a:solidFill>
              </a:defRPr>
            </a:pPr>
            <a:r>
              <a:rPr sz="2000" dirty="0"/>
              <a:t>Assign an active member as a personal sponsor for their first 3 detachment meetings.</a:t>
            </a:r>
          </a:p>
        </p:txBody>
      </p:sp>
      <p:pic>
        <p:nvPicPr>
          <p:cNvPr id="22" name="Content Placeholder 4">
            <a:extLst>
              <a:ext uri="{FF2B5EF4-FFF2-40B4-BE49-F238E27FC236}">
                <a16:creationId xmlns:a16="http://schemas.microsoft.com/office/drawing/2014/main" id="{210ED24A-49A8-E76C-143C-EB1B04E6BA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9460" y="-47244"/>
            <a:ext cx="1272540" cy="112623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0A19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05840"/>
            <a:ext cx="12191695" cy="73152"/>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09728"/>
            <a:ext cx="10972800" cy="677108"/>
          </a:xfrm>
          <a:prstGeom prst="rect">
            <a:avLst/>
          </a:prstGeom>
          <a:noFill/>
        </p:spPr>
        <p:txBody>
          <a:bodyPr wrap="square">
            <a:spAutoFit/>
          </a:bodyPr>
          <a:lstStyle/>
          <a:p>
            <a:pPr>
              <a:defRPr sz="1000" b="1">
                <a:solidFill>
                  <a:srgbClr val="D4AF37"/>
                </a:solidFill>
              </a:defRPr>
            </a:pPr>
            <a:r>
              <a:rPr sz="1400" dirty="0"/>
              <a:t>SC DEPT. MARINE CORPS LEAGUE</a:t>
            </a:r>
          </a:p>
          <a:p>
            <a:pPr>
              <a:defRPr sz="2200" b="1">
                <a:solidFill>
                  <a:srgbClr val="FFFFFF"/>
                </a:solidFill>
              </a:defRPr>
            </a:pPr>
            <a:r>
              <a:rPr sz="2400" dirty="0"/>
              <a:t>Evolving Recruitment Tactics: Passive vs. Active</a:t>
            </a:r>
          </a:p>
        </p:txBody>
      </p:sp>
      <p:sp>
        <p:nvSpPr>
          <p:cNvPr id="5" name="Rounded Rectangle 4"/>
          <p:cNvSpPr/>
          <p:nvPr/>
        </p:nvSpPr>
        <p:spPr>
          <a:xfrm>
            <a:off x="731520" y="1371600"/>
            <a:ext cx="5120640" cy="484632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554480"/>
            <a:ext cx="4754880" cy="2862322"/>
          </a:xfrm>
          <a:prstGeom prst="rect">
            <a:avLst/>
          </a:prstGeom>
          <a:noFill/>
        </p:spPr>
        <p:txBody>
          <a:bodyPr wrap="square">
            <a:spAutoFit/>
          </a:bodyPr>
          <a:lstStyle/>
          <a:p>
            <a:pPr>
              <a:defRPr sz="1600" b="1">
                <a:solidFill>
                  <a:srgbClr val="BA0C2F"/>
                </a:solidFill>
              </a:defRPr>
            </a:pPr>
            <a:r>
              <a:rPr sz="2000" dirty="0"/>
              <a:t>PASSIVE APPROACH (OLD)</a:t>
            </a:r>
          </a:p>
          <a:p>
            <a:pPr>
              <a:defRPr sz="1300">
                <a:solidFill>
                  <a:srgbClr val="323232"/>
                </a:solidFill>
              </a:defRPr>
            </a:pPr>
            <a:r>
              <a:rPr sz="2000" dirty="0"/>
              <a:t>❌  Waiting for walk-ins at monthly meetings</a:t>
            </a:r>
          </a:p>
          <a:p>
            <a:pPr>
              <a:defRPr sz="1300">
                <a:solidFill>
                  <a:srgbClr val="323232"/>
                </a:solidFill>
              </a:defRPr>
            </a:pPr>
            <a:r>
              <a:rPr sz="2000" dirty="0"/>
              <a:t>❌  Relying solely on word-of-mouth</a:t>
            </a:r>
          </a:p>
          <a:p>
            <a:pPr>
              <a:defRPr sz="1300">
                <a:solidFill>
                  <a:srgbClr val="323232"/>
                </a:solidFill>
              </a:defRPr>
            </a:pPr>
            <a:r>
              <a:rPr sz="2000" dirty="0"/>
              <a:t>❌  Generic brochures with no local contact</a:t>
            </a:r>
          </a:p>
          <a:p>
            <a:pPr>
              <a:defRPr sz="1300">
                <a:solidFill>
                  <a:srgbClr val="323232"/>
                </a:solidFill>
              </a:defRPr>
            </a:pPr>
            <a:r>
              <a:rPr sz="2000" dirty="0"/>
              <a:t>❌  Infrequent presence at veteran events</a:t>
            </a:r>
          </a:p>
          <a:p>
            <a:pPr>
              <a:defRPr sz="1300">
                <a:solidFill>
                  <a:srgbClr val="323232"/>
                </a:solidFill>
              </a:defRPr>
            </a:pPr>
            <a:r>
              <a:rPr sz="2000" dirty="0"/>
              <a:t>❌  Focusing only on retired Marines</a:t>
            </a:r>
          </a:p>
        </p:txBody>
      </p:sp>
      <p:sp>
        <p:nvSpPr>
          <p:cNvPr id="7" name="Rounded Rectangle 6"/>
          <p:cNvSpPr/>
          <p:nvPr/>
        </p:nvSpPr>
        <p:spPr>
          <a:xfrm>
            <a:off x="5852160" y="1371600"/>
            <a:ext cx="5870148" cy="4846320"/>
          </a:xfrm>
          <a:prstGeom prst="roundRect">
            <a:avLst/>
          </a:prstGeom>
          <a:solidFill>
            <a:srgbClr val="0A19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522415" y="1554480"/>
            <a:ext cx="4754880" cy="3477875"/>
          </a:xfrm>
          <a:prstGeom prst="rect">
            <a:avLst/>
          </a:prstGeom>
          <a:noFill/>
        </p:spPr>
        <p:txBody>
          <a:bodyPr wrap="square">
            <a:spAutoFit/>
          </a:bodyPr>
          <a:lstStyle/>
          <a:p>
            <a:pPr>
              <a:defRPr sz="1600" b="1">
                <a:solidFill>
                  <a:srgbClr val="D4AF37"/>
                </a:solidFill>
              </a:defRPr>
            </a:pPr>
            <a:r>
              <a:rPr sz="2000" dirty="0"/>
              <a:t>ACTIVE APPROACH (NEW)</a:t>
            </a:r>
          </a:p>
          <a:p>
            <a:pPr>
              <a:defRPr sz="1300">
                <a:solidFill>
                  <a:srgbClr val="FFFFFF"/>
                </a:solidFill>
              </a:defRPr>
            </a:pPr>
            <a:r>
              <a:rPr sz="2000" dirty="0"/>
              <a:t>✔  Proactive outreach at community venues</a:t>
            </a:r>
          </a:p>
          <a:p>
            <a:pPr>
              <a:defRPr sz="1300">
                <a:solidFill>
                  <a:srgbClr val="FFFFFF"/>
                </a:solidFill>
              </a:defRPr>
            </a:pPr>
            <a:r>
              <a:rPr sz="2000" dirty="0"/>
              <a:t>✔  Structured 'Sponsor a Marine' referral drive</a:t>
            </a:r>
          </a:p>
          <a:p>
            <a:pPr>
              <a:defRPr sz="1300">
                <a:solidFill>
                  <a:srgbClr val="FFFFFF"/>
                </a:solidFill>
              </a:defRPr>
            </a:pPr>
            <a:r>
              <a:rPr sz="2000" dirty="0"/>
              <a:t>✔  Customized flyers with Detachment Officer cell #</a:t>
            </a:r>
          </a:p>
          <a:p>
            <a:pPr>
              <a:defRPr sz="1300">
                <a:solidFill>
                  <a:srgbClr val="FFFFFF"/>
                </a:solidFill>
              </a:defRPr>
            </a:pPr>
            <a:r>
              <a:rPr sz="2000" dirty="0"/>
              <a:t>✔  Monthly booth presence across county events</a:t>
            </a:r>
          </a:p>
          <a:p>
            <a:pPr>
              <a:defRPr sz="1300">
                <a:solidFill>
                  <a:srgbClr val="FFFFFF"/>
                </a:solidFill>
              </a:defRPr>
            </a:pPr>
            <a:r>
              <a:rPr sz="2000" dirty="0"/>
              <a:t>✔  Targeting transitioning Marines &amp; active reserves</a:t>
            </a:r>
          </a:p>
        </p:txBody>
      </p:sp>
      <p:pic>
        <p:nvPicPr>
          <p:cNvPr id="10" name="Content Placeholder 4">
            <a:extLst>
              <a:ext uri="{FF2B5EF4-FFF2-40B4-BE49-F238E27FC236}">
                <a16:creationId xmlns:a16="http://schemas.microsoft.com/office/drawing/2014/main" id="{39A2E771-80E6-FB6C-7936-A2FA7EA0A1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9460" y="-47244"/>
            <a:ext cx="1272540" cy="112623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0A19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05840"/>
            <a:ext cx="12191695" cy="73152"/>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09728"/>
            <a:ext cx="10972800" cy="677108"/>
          </a:xfrm>
          <a:prstGeom prst="rect">
            <a:avLst/>
          </a:prstGeom>
          <a:noFill/>
        </p:spPr>
        <p:txBody>
          <a:bodyPr wrap="square">
            <a:spAutoFit/>
          </a:bodyPr>
          <a:lstStyle/>
          <a:p>
            <a:pPr>
              <a:defRPr sz="1000" b="1">
                <a:solidFill>
                  <a:srgbClr val="D4AF37"/>
                </a:solidFill>
              </a:defRPr>
            </a:pPr>
            <a:r>
              <a:rPr sz="1400" dirty="0"/>
              <a:t>SC DEPT. MARINE CORPS LEAGUE</a:t>
            </a:r>
          </a:p>
          <a:p>
            <a:pPr>
              <a:defRPr sz="2200" b="1">
                <a:solidFill>
                  <a:srgbClr val="FFFFFF"/>
                </a:solidFill>
              </a:defRPr>
            </a:pPr>
            <a:r>
              <a:rPr sz="2400" dirty="0"/>
              <a:t>Attracting Younger &amp; Transitioning Marines</a:t>
            </a:r>
          </a:p>
        </p:txBody>
      </p:sp>
      <p:sp>
        <p:nvSpPr>
          <p:cNvPr id="5" name="Rounded Rectangle 4"/>
          <p:cNvSpPr/>
          <p:nvPr/>
        </p:nvSpPr>
        <p:spPr>
          <a:xfrm>
            <a:off x="731520" y="1371600"/>
            <a:ext cx="5242255" cy="22860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554480"/>
            <a:ext cx="4876495" cy="1077218"/>
          </a:xfrm>
          <a:prstGeom prst="rect">
            <a:avLst/>
          </a:prstGeom>
          <a:noFill/>
        </p:spPr>
        <p:txBody>
          <a:bodyPr wrap="square">
            <a:spAutoFit/>
          </a:bodyPr>
          <a:lstStyle/>
          <a:p>
            <a:pPr>
              <a:defRPr sz="1600" b="1">
                <a:solidFill>
                  <a:srgbClr val="0A192F"/>
                </a:solidFill>
              </a:defRPr>
            </a:pPr>
            <a:r>
              <a:rPr dirty="0"/>
              <a:t>MCAS Beaufort &amp; MCRD Parris Island Proximity</a:t>
            </a:r>
          </a:p>
          <a:p>
            <a:pPr>
              <a:defRPr sz="1300">
                <a:solidFill>
                  <a:srgbClr val="323232"/>
                </a:solidFill>
              </a:defRPr>
            </a:pPr>
            <a:r>
              <a:rPr sz="1600" dirty="0"/>
              <a:t>Establish direct liaisons with TAP (Transition Assistance Program) offices and local Marine Reserve units in South Carolina.</a:t>
            </a:r>
          </a:p>
        </p:txBody>
      </p:sp>
      <p:sp>
        <p:nvSpPr>
          <p:cNvPr id="7" name="Rounded Rectangle 6"/>
          <p:cNvSpPr/>
          <p:nvPr/>
        </p:nvSpPr>
        <p:spPr>
          <a:xfrm>
            <a:off x="6217920" y="1371600"/>
            <a:ext cx="5242255" cy="22860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0" y="1554480"/>
            <a:ext cx="4876495" cy="1077218"/>
          </a:xfrm>
          <a:prstGeom prst="rect">
            <a:avLst/>
          </a:prstGeom>
          <a:noFill/>
        </p:spPr>
        <p:txBody>
          <a:bodyPr wrap="square">
            <a:spAutoFit/>
          </a:bodyPr>
          <a:lstStyle/>
          <a:p>
            <a:pPr>
              <a:defRPr sz="1600" b="1">
                <a:solidFill>
                  <a:srgbClr val="0A192F"/>
                </a:solidFill>
              </a:defRPr>
            </a:pPr>
            <a:r>
              <a:rPr dirty="0"/>
              <a:t>Career &amp; Professional Networking</a:t>
            </a:r>
          </a:p>
          <a:p>
            <a:pPr>
              <a:defRPr sz="1300">
                <a:solidFill>
                  <a:srgbClr val="323232"/>
                </a:solidFill>
              </a:defRPr>
            </a:pPr>
            <a:r>
              <a:rPr sz="1600" dirty="0"/>
              <a:t>Position the League as a mentorship bridge offering local business leads, resume advice, and civilian integration support.</a:t>
            </a:r>
          </a:p>
        </p:txBody>
      </p:sp>
      <p:sp>
        <p:nvSpPr>
          <p:cNvPr id="9" name="Rounded Rectangle 8"/>
          <p:cNvSpPr/>
          <p:nvPr/>
        </p:nvSpPr>
        <p:spPr>
          <a:xfrm>
            <a:off x="731520" y="3840480"/>
            <a:ext cx="5242255" cy="22860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4023360"/>
            <a:ext cx="4876495" cy="1077218"/>
          </a:xfrm>
          <a:prstGeom prst="rect">
            <a:avLst/>
          </a:prstGeom>
          <a:noFill/>
        </p:spPr>
        <p:txBody>
          <a:bodyPr wrap="square">
            <a:spAutoFit/>
          </a:bodyPr>
          <a:lstStyle/>
          <a:p>
            <a:pPr>
              <a:defRPr sz="1600" b="1">
                <a:solidFill>
                  <a:srgbClr val="0A192F"/>
                </a:solidFill>
              </a:defRPr>
            </a:pPr>
            <a:r>
              <a:rPr dirty="0"/>
              <a:t>Family-Inclusive Activity Focus</a:t>
            </a:r>
          </a:p>
          <a:p>
            <a:pPr>
              <a:defRPr sz="1300">
                <a:solidFill>
                  <a:srgbClr val="323232"/>
                </a:solidFill>
              </a:defRPr>
            </a:pPr>
            <a:r>
              <a:rPr sz="1600" dirty="0"/>
              <a:t>Younger veterans have families; host weekend cookouts, service projects, and family outings rather than late-night bar meetings.</a:t>
            </a:r>
          </a:p>
        </p:txBody>
      </p:sp>
      <p:sp>
        <p:nvSpPr>
          <p:cNvPr id="11" name="Rounded Rectangle 10"/>
          <p:cNvSpPr/>
          <p:nvPr/>
        </p:nvSpPr>
        <p:spPr>
          <a:xfrm>
            <a:off x="6217920" y="3840480"/>
            <a:ext cx="5242255" cy="22860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00800" y="4023360"/>
            <a:ext cx="4876495" cy="1077218"/>
          </a:xfrm>
          <a:prstGeom prst="rect">
            <a:avLst/>
          </a:prstGeom>
          <a:noFill/>
        </p:spPr>
        <p:txBody>
          <a:bodyPr wrap="square">
            <a:spAutoFit/>
          </a:bodyPr>
          <a:lstStyle/>
          <a:p>
            <a:pPr>
              <a:defRPr sz="1600" b="1">
                <a:solidFill>
                  <a:srgbClr val="0A192F"/>
                </a:solidFill>
              </a:defRPr>
            </a:pPr>
            <a:r>
              <a:rPr dirty="0"/>
              <a:t>Digital-First Communication</a:t>
            </a:r>
          </a:p>
          <a:p>
            <a:pPr>
              <a:defRPr sz="1300">
                <a:solidFill>
                  <a:srgbClr val="323232"/>
                </a:solidFill>
              </a:defRPr>
            </a:pPr>
            <a:r>
              <a:rPr sz="1600" dirty="0"/>
              <a:t>Use Signal, WhatsApp, and social groups for fast coordination instead of long email chains or monthly-only contact.</a:t>
            </a:r>
          </a:p>
        </p:txBody>
      </p:sp>
      <p:pic>
        <p:nvPicPr>
          <p:cNvPr id="14" name="Content Placeholder 4">
            <a:extLst>
              <a:ext uri="{FF2B5EF4-FFF2-40B4-BE49-F238E27FC236}">
                <a16:creationId xmlns:a16="http://schemas.microsoft.com/office/drawing/2014/main" id="{D70084F6-B1F4-1DE1-058E-37E489D0A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9460" y="-47244"/>
            <a:ext cx="1272540" cy="112623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0A19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05840"/>
            <a:ext cx="12191695" cy="73152"/>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09728"/>
            <a:ext cx="10972800" cy="677108"/>
          </a:xfrm>
          <a:prstGeom prst="rect">
            <a:avLst/>
          </a:prstGeom>
          <a:noFill/>
        </p:spPr>
        <p:txBody>
          <a:bodyPr wrap="square">
            <a:spAutoFit/>
          </a:bodyPr>
          <a:lstStyle/>
          <a:p>
            <a:pPr>
              <a:defRPr sz="1000" b="1">
                <a:solidFill>
                  <a:srgbClr val="D4AF37"/>
                </a:solidFill>
              </a:defRPr>
            </a:pPr>
            <a:r>
              <a:rPr sz="1400" dirty="0"/>
              <a:t>SC DEPT. MARINE CORPS LEAGUE</a:t>
            </a:r>
          </a:p>
          <a:p>
            <a:pPr>
              <a:defRPr sz="2200" b="1">
                <a:solidFill>
                  <a:srgbClr val="FFFFFF"/>
                </a:solidFill>
              </a:defRPr>
            </a:pPr>
            <a:r>
              <a:rPr sz="2400" dirty="0"/>
              <a:t>Pillar 2: Retention Starts Day One</a:t>
            </a:r>
          </a:p>
        </p:txBody>
      </p:sp>
      <p:sp>
        <p:nvSpPr>
          <p:cNvPr id="5" name="Rounded Rectangle 4"/>
          <p:cNvSpPr/>
          <p:nvPr/>
        </p:nvSpPr>
        <p:spPr>
          <a:xfrm>
            <a:off x="731520" y="1371600"/>
            <a:ext cx="3413455" cy="484632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20" y="1371600"/>
            <a:ext cx="3413455" cy="731520"/>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863506" y="1463040"/>
            <a:ext cx="1149482" cy="400110"/>
          </a:xfrm>
          <a:prstGeom prst="rect">
            <a:avLst/>
          </a:prstGeom>
          <a:noFill/>
        </p:spPr>
        <p:txBody>
          <a:bodyPr wrap="none">
            <a:spAutoFit/>
          </a:bodyPr>
          <a:lstStyle/>
          <a:p>
            <a:pPr algn="ctr">
              <a:defRPr sz="1600" b="1">
                <a:solidFill>
                  <a:srgbClr val="FFFFFF"/>
                </a:solidFill>
              </a:defRPr>
            </a:pPr>
            <a:r>
              <a:rPr sz="2000" dirty="0"/>
              <a:t>Day 1 - 7</a:t>
            </a:r>
          </a:p>
        </p:txBody>
      </p:sp>
      <p:sp>
        <p:nvSpPr>
          <p:cNvPr id="8" name="TextBox 7"/>
          <p:cNvSpPr txBox="1"/>
          <p:nvPr/>
        </p:nvSpPr>
        <p:spPr>
          <a:xfrm>
            <a:off x="914400" y="2286000"/>
            <a:ext cx="3047695" cy="1323439"/>
          </a:xfrm>
          <a:prstGeom prst="rect">
            <a:avLst/>
          </a:prstGeom>
          <a:noFill/>
        </p:spPr>
        <p:txBody>
          <a:bodyPr wrap="square">
            <a:spAutoFit/>
          </a:bodyPr>
          <a:lstStyle/>
          <a:p>
            <a:pPr>
              <a:defRPr sz="1500" b="1">
                <a:solidFill>
                  <a:srgbClr val="0A192F"/>
                </a:solidFill>
              </a:defRPr>
            </a:pPr>
            <a:r>
              <a:rPr sz="1600" dirty="0"/>
              <a:t>Welcome &amp; Sponsor</a:t>
            </a:r>
          </a:p>
          <a:p>
            <a:pPr>
              <a:defRPr sz="1300">
                <a:solidFill>
                  <a:srgbClr val="323232"/>
                </a:solidFill>
              </a:defRPr>
            </a:pPr>
            <a:r>
              <a:rPr sz="1600" dirty="0"/>
              <a:t>Welcome phone call from Commandant. Assign dedicated Sponsor. Send welcome packet with meeting details.</a:t>
            </a:r>
          </a:p>
        </p:txBody>
      </p:sp>
      <p:sp>
        <p:nvSpPr>
          <p:cNvPr id="9" name="Rounded Rectangle 8"/>
          <p:cNvSpPr/>
          <p:nvPr/>
        </p:nvSpPr>
        <p:spPr>
          <a:xfrm>
            <a:off x="4389120" y="1371600"/>
            <a:ext cx="3413455" cy="484632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389120" y="1371600"/>
            <a:ext cx="3413455" cy="731520"/>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617287" y="1463040"/>
            <a:ext cx="957121" cy="400110"/>
          </a:xfrm>
          <a:prstGeom prst="rect">
            <a:avLst/>
          </a:prstGeom>
          <a:noFill/>
        </p:spPr>
        <p:txBody>
          <a:bodyPr wrap="none">
            <a:spAutoFit/>
          </a:bodyPr>
          <a:lstStyle/>
          <a:p>
            <a:pPr algn="ctr">
              <a:defRPr sz="1600" b="1">
                <a:solidFill>
                  <a:srgbClr val="FFFFFF"/>
                </a:solidFill>
              </a:defRPr>
            </a:pPr>
            <a:r>
              <a:rPr sz="2000" dirty="0"/>
              <a:t>Day 30</a:t>
            </a:r>
          </a:p>
        </p:txBody>
      </p:sp>
      <p:sp>
        <p:nvSpPr>
          <p:cNvPr id="12" name="TextBox 11"/>
          <p:cNvSpPr txBox="1"/>
          <p:nvPr/>
        </p:nvSpPr>
        <p:spPr>
          <a:xfrm>
            <a:off x="4572000" y="2286000"/>
            <a:ext cx="3047695" cy="1569660"/>
          </a:xfrm>
          <a:prstGeom prst="rect">
            <a:avLst/>
          </a:prstGeom>
          <a:noFill/>
        </p:spPr>
        <p:txBody>
          <a:bodyPr wrap="square">
            <a:spAutoFit/>
          </a:bodyPr>
          <a:lstStyle/>
          <a:p>
            <a:pPr>
              <a:defRPr sz="1500" b="1">
                <a:solidFill>
                  <a:srgbClr val="0A192F"/>
                </a:solidFill>
              </a:defRPr>
            </a:pPr>
            <a:r>
              <a:rPr sz="1600" dirty="0"/>
              <a:t>Purpose &amp; Assignment</a:t>
            </a:r>
          </a:p>
          <a:p>
            <a:pPr>
              <a:defRPr sz="1300">
                <a:solidFill>
                  <a:srgbClr val="323232"/>
                </a:solidFill>
              </a:defRPr>
            </a:pPr>
            <a:r>
              <a:rPr sz="1600" dirty="0"/>
              <a:t>Identify member's skills/interests. Assign a meaningful role (color guard, event team, web, youth programs).</a:t>
            </a:r>
          </a:p>
        </p:txBody>
      </p:sp>
      <p:sp>
        <p:nvSpPr>
          <p:cNvPr id="13" name="Rounded Rectangle 12"/>
          <p:cNvSpPr/>
          <p:nvPr/>
        </p:nvSpPr>
        <p:spPr>
          <a:xfrm>
            <a:off x="8046720" y="1371600"/>
            <a:ext cx="3413455" cy="484632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046720" y="1371600"/>
            <a:ext cx="3413455" cy="731520"/>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9274887" y="1463040"/>
            <a:ext cx="957121" cy="400110"/>
          </a:xfrm>
          <a:prstGeom prst="rect">
            <a:avLst/>
          </a:prstGeom>
          <a:noFill/>
        </p:spPr>
        <p:txBody>
          <a:bodyPr wrap="none">
            <a:spAutoFit/>
          </a:bodyPr>
          <a:lstStyle/>
          <a:p>
            <a:pPr algn="ctr">
              <a:defRPr sz="1600" b="1">
                <a:solidFill>
                  <a:srgbClr val="FFFFFF"/>
                </a:solidFill>
              </a:defRPr>
            </a:pPr>
            <a:r>
              <a:rPr sz="2000" dirty="0"/>
              <a:t>Day 90</a:t>
            </a:r>
          </a:p>
        </p:txBody>
      </p:sp>
      <p:sp>
        <p:nvSpPr>
          <p:cNvPr id="16" name="TextBox 15"/>
          <p:cNvSpPr txBox="1"/>
          <p:nvPr/>
        </p:nvSpPr>
        <p:spPr>
          <a:xfrm>
            <a:off x="8229600" y="2286000"/>
            <a:ext cx="3047695" cy="1323439"/>
          </a:xfrm>
          <a:prstGeom prst="rect">
            <a:avLst/>
          </a:prstGeom>
          <a:noFill/>
        </p:spPr>
        <p:txBody>
          <a:bodyPr wrap="square">
            <a:spAutoFit/>
          </a:bodyPr>
          <a:lstStyle/>
          <a:p>
            <a:pPr>
              <a:defRPr sz="1500" b="1">
                <a:solidFill>
                  <a:srgbClr val="0A192F"/>
                </a:solidFill>
              </a:defRPr>
            </a:pPr>
            <a:r>
              <a:rPr sz="1600" dirty="0"/>
              <a:t>Check-In &amp; Feedback</a:t>
            </a:r>
          </a:p>
          <a:p>
            <a:pPr>
              <a:defRPr sz="1300">
                <a:solidFill>
                  <a:srgbClr val="323232"/>
                </a:solidFill>
              </a:defRPr>
            </a:pPr>
            <a:r>
              <a:rPr sz="1600" dirty="0"/>
              <a:t>Formal sponsor check-in. Evaluate engagement level and ensure member feels valued and included.</a:t>
            </a:r>
          </a:p>
        </p:txBody>
      </p:sp>
      <p:pic>
        <p:nvPicPr>
          <p:cNvPr id="18" name="Content Placeholder 4">
            <a:extLst>
              <a:ext uri="{FF2B5EF4-FFF2-40B4-BE49-F238E27FC236}">
                <a16:creationId xmlns:a16="http://schemas.microsoft.com/office/drawing/2014/main" id="{A7FB79CC-6117-4FF2-232F-5583BC549E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9460" y="-47244"/>
            <a:ext cx="1272540" cy="112623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0A19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05840"/>
            <a:ext cx="12191695" cy="73152"/>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09728"/>
            <a:ext cx="10972800" cy="677108"/>
          </a:xfrm>
          <a:prstGeom prst="rect">
            <a:avLst/>
          </a:prstGeom>
          <a:noFill/>
        </p:spPr>
        <p:txBody>
          <a:bodyPr wrap="square">
            <a:spAutoFit/>
          </a:bodyPr>
          <a:lstStyle/>
          <a:p>
            <a:pPr>
              <a:defRPr sz="1000" b="1">
                <a:solidFill>
                  <a:srgbClr val="D4AF37"/>
                </a:solidFill>
              </a:defRPr>
            </a:pPr>
            <a:r>
              <a:rPr sz="1400" dirty="0"/>
              <a:t>SC DEPT. MARINE CORPS LEAGUE</a:t>
            </a:r>
          </a:p>
          <a:p>
            <a:pPr>
              <a:defRPr sz="2200" b="1">
                <a:solidFill>
                  <a:srgbClr val="FFFFFF"/>
                </a:solidFill>
              </a:defRPr>
            </a:pPr>
            <a:r>
              <a:rPr sz="2400" dirty="0"/>
              <a:t>Purpose-Driven Retention &amp; Engagement</a:t>
            </a:r>
          </a:p>
        </p:txBody>
      </p:sp>
      <p:sp>
        <p:nvSpPr>
          <p:cNvPr id="5" name="Rounded Rectangle 4"/>
          <p:cNvSpPr/>
          <p:nvPr/>
        </p:nvSpPr>
        <p:spPr>
          <a:xfrm>
            <a:off x="731520" y="1371600"/>
            <a:ext cx="5242255" cy="22860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554480"/>
            <a:ext cx="4876495" cy="1077218"/>
          </a:xfrm>
          <a:prstGeom prst="rect">
            <a:avLst/>
          </a:prstGeom>
          <a:noFill/>
        </p:spPr>
        <p:txBody>
          <a:bodyPr wrap="square">
            <a:spAutoFit/>
          </a:bodyPr>
          <a:lstStyle/>
          <a:p>
            <a:pPr>
              <a:defRPr sz="1600" b="1">
                <a:solidFill>
                  <a:srgbClr val="0A192F"/>
                </a:solidFill>
              </a:defRPr>
            </a:pPr>
            <a:r>
              <a:rPr sz="1600" dirty="0"/>
              <a:t>Local Community Impact</a:t>
            </a:r>
          </a:p>
          <a:p>
            <a:pPr>
              <a:defRPr sz="1300">
                <a:solidFill>
                  <a:srgbClr val="323232"/>
                </a:solidFill>
              </a:defRPr>
            </a:pPr>
            <a:r>
              <a:rPr sz="1600" dirty="0"/>
              <a:t>Marines stay when they have a mission. Engage in Toys for Tots, local color guards, veteran assistance, and youth programs.</a:t>
            </a:r>
          </a:p>
        </p:txBody>
      </p:sp>
      <p:sp>
        <p:nvSpPr>
          <p:cNvPr id="7" name="Rounded Rectangle 6"/>
          <p:cNvSpPr/>
          <p:nvPr/>
        </p:nvSpPr>
        <p:spPr>
          <a:xfrm>
            <a:off x="6217920" y="1371600"/>
            <a:ext cx="5242255" cy="22860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0" y="1554480"/>
            <a:ext cx="4876495" cy="830997"/>
          </a:xfrm>
          <a:prstGeom prst="rect">
            <a:avLst/>
          </a:prstGeom>
          <a:noFill/>
        </p:spPr>
        <p:txBody>
          <a:bodyPr wrap="square">
            <a:spAutoFit/>
          </a:bodyPr>
          <a:lstStyle/>
          <a:p>
            <a:pPr>
              <a:defRPr sz="1600" b="1">
                <a:solidFill>
                  <a:srgbClr val="0A192F"/>
                </a:solidFill>
              </a:defRPr>
            </a:pPr>
            <a:r>
              <a:rPr sz="1600" dirty="0"/>
              <a:t>Camaraderie Beyond Business Meetings</a:t>
            </a:r>
          </a:p>
          <a:p>
            <a:pPr>
              <a:defRPr sz="1300">
                <a:solidFill>
                  <a:srgbClr val="323232"/>
                </a:solidFill>
              </a:defRPr>
            </a:pPr>
            <a:r>
              <a:rPr sz="1600" dirty="0"/>
              <a:t>Ensure meetings are concise (under 1 hour) and followed by social time, food, and genuine fellowship.</a:t>
            </a:r>
          </a:p>
        </p:txBody>
      </p:sp>
      <p:sp>
        <p:nvSpPr>
          <p:cNvPr id="9" name="Rounded Rectangle 8"/>
          <p:cNvSpPr/>
          <p:nvPr/>
        </p:nvSpPr>
        <p:spPr>
          <a:xfrm>
            <a:off x="731520" y="3840480"/>
            <a:ext cx="5242255" cy="22860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4023360"/>
            <a:ext cx="4876495" cy="830997"/>
          </a:xfrm>
          <a:prstGeom prst="rect">
            <a:avLst/>
          </a:prstGeom>
          <a:noFill/>
        </p:spPr>
        <p:txBody>
          <a:bodyPr wrap="square">
            <a:spAutoFit/>
          </a:bodyPr>
          <a:lstStyle/>
          <a:p>
            <a:pPr>
              <a:defRPr sz="1600" b="1">
                <a:solidFill>
                  <a:srgbClr val="0A192F"/>
                </a:solidFill>
              </a:defRPr>
            </a:pPr>
            <a:r>
              <a:rPr sz="1600" dirty="0"/>
              <a:t>Recognition &amp; Valued Contributions</a:t>
            </a:r>
          </a:p>
          <a:p>
            <a:pPr>
              <a:defRPr sz="1300">
                <a:solidFill>
                  <a:srgbClr val="323232"/>
                </a:solidFill>
              </a:defRPr>
            </a:pPr>
            <a:r>
              <a:rPr sz="1600" dirty="0"/>
              <a:t>Recognize member milestones, volunteer hours, and achievements publicly at every detachment meeting.</a:t>
            </a:r>
          </a:p>
        </p:txBody>
      </p:sp>
      <p:sp>
        <p:nvSpPr>
          <p:cNvPr id="11" name="Rounded Rectangle 10"/>
          <p:cNvSpPr/>
          <p:nvPr/>
        </p:nvSpPr>
        <p:spPr>
          <a:xfrm>
            <a:off x="6217920" y="3840480"/>
            <a:ext cx="5242255" cy="22860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00800" y="4023360"/>
            <a:ext cx="4876495" cy="830997"/>
          </a:xfrm>
          <a:prstGeom prst="rect">
            <a:avLst/>
          </a:prstGeom>
          <a:noFill/>
        </p:spPr>
        <p:txBody>
          <a:bodyPr wrap="square">
            <a:spAutoFit/>
          </a:bodyPr>
          <a:lstStyle/>
          <a:p>
            <a:pPr>
              <a:defRPr sz="1600" b="1">
                <a:solidFill>
                  <a:srgbClr val="0A192F"/>
                </a:solidFill>
              </a:defRPr>
            </a:pPr>
            <a:r>
              <a:rPr sz="1600" dirty="0"/>
              <a:t>Modern Communication Channels</a:t>
            </a:r>
          </a:p>
          <a:p>
            <a:pPr>
              <a:defRPr sz="1300">
                <a:solidFill>
                  <a:srgbClr val="323232"/>
                </a:solidFill>
              </a:defRPr>
            </a:pPr>
            <a:r>
              <a:rPr sz="1600" dirty="0"/>
              <a:t>Respect members' time. Use text/email summaries for those unable to attend every physical meeting.</a:t>
            </a:r>
          </a:p>
        </p:txBody>
      </p:sp>
      <p:pic>
        <p:nvPicPr>
          <p:cNvPr id="14" name="Content Placeholder 4">
            <a:extLst>
              <a:ext uri="{FF2B5EF4-FFF2-40B4-BE49-F238E27FC236}">
                <a16:creationId xmlns:a16="http://schemas.microsoft.com/office/drawing/2014/main" id="{34AC4F93-61D0-A924-8C89-3CC469A0DA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9460" y="-47244"/>
            <a:ext cx="1272540" cy="112623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0A19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05840"/>
            <a:ext cx="12191695" cy="73152"/>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09728"/>
            <a:ext cx="10972800" cy="677108"/>
          </a:xfrm>
          <a:prstGeom prst="rect">
            <a:avLst/>
          </a:prstGeom>
          <a:noFill/>
        </p:spPr>
        <p:txBody>
          <a:bodyPr wrap="square">
            <a:spAutoFit/>
          </a:bodyPr>
          <a:lstStyle/>
          <a:p>
            <a:pPr>
              <a:defRPr sz="1000" b="1">
                <a:solidFill>
                  <a:srgbClr val="D4AF37"/>
                </a:solidFill>
              </a:defRPr>
            </a:pPr>
            <a:r>
              <a:rPr sz="1400" dirty="0"/>
              <a:t>SC DEPT. MARINE CORPS LEAGUE</a:t>
            </a:r>
          </a:p>
          <a:p>
            <a:pPr>
              <a:defRPr sz="2200" b="1">
                <a:solidFill>
                  <a:srgbClr val="FFFFFF"/>
                </a:solidFill>
              </a:defRPr>
            </a:pPr>
            <a:r>
              <a:rPr sz="2400" dirty="0"/>
              <a:t>Pillar 3: Hyper-Local Marketing Strategy</a:t>
            </a:r>
          </a:p>
        </p:txBody>
      </p:sp>
      <p:sp>
        <p:nvSpPr>
          <p:cNvPr id="5" name="Rounded Rectangle 4"/>
          <p:cNvSpPr/>
          <p:nvPr/>
        </p:nvSpPr>
        <p:spPr>
          <a:xfrm>
            <a:off x="731520" y="1371600"/>
            <a:ext cx="10728655" cy="105156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463040"/>
            <a:ext cx="10362895" cy="584775"/>
          </a:xfrm>
          <a:prstGeom prst="rect">
            <a:avLst/>
          </a:prstGeom>
          <a:noFill/>
        </p:spPr>
        <p:txBody>
          <a:bodyPr wrap="square">
            <a:spAutoFit/>
          </a:bodyPr>
          <a:lstStyle/>
          <a:p>
            <a:pPr>
              <a:defRPr sz="1600" b="1">
                <a:solidFill>
                  <a:srgbClr val="0A192F"/>
                </a:solidFill>
              </a:defRPr>
            </a:pPr>
            <a:r>
              <a:rPr dirty="0"/>
              <a:t>County &amp; City Community Outlets</a:t>
            </a:r>
          </a:p>
          <a:p>
            <a:pPr>
              <a:defRPr sz="1300">
                <a:solidFill>
                  <a:srgbClr val="323232"/>
                </a:solidFill>
              </a:defRPr>
            </a:pPr>
            <a:r>
              <a:rPr sz="1600" dirty="0"/>
              <a:t>Distribute press releases and event notices to local newspapers, community bulletin boards, and radio stations.</a:t>
            </a:r>
          </a:p>
        </p:txBody>
      </p:sp>
      <p:sp>
        <p:nvSpPr>
          <p:cNvPr id="7" name="Rounded Rectangle 6"/>
          <p:cNvSpPr/>
          <p:nvPr/>
        </p:nvSpPr>
        <p:spPr>
          <a:xfrm>
            <a:off x="731520" y="2560320"/>
            <a:ext cx="10728655" cy="105156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731520" y="3749039"/>
            <a:ext cx="10728655" cy="105156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399" y="2623278"/>
            <a:ext cx="10362895" cy="584775"/>
          </a:xfrm>
          <a:prstGeom prst="rect">
            <a:avLst/>
          </a:prstGeom>
          <a:noFill/>
        </p:spPr>
        <p:txBody>
          <a:bodyPr wrap="square">
            <a:spAutoFit/>
          </a:bodyPr>
          <a:lstStyle/>
          <a:p>
            <a:pPr>
              <a:defRPr sz="1600" b="1">
                <a:solidFill>
                  <a:srgbClr val="0A192F"/>
                </a:solidFill>
              </a:defRPr>
            </a:pPr>
            <a:r>
              <a:rPr dirty="0"/>
              <a:t>High-Visibility Civic Partnerships</a:t>
            </a:r>
          </a:p>
          <a:p>
            <a:pPr>
              <a:defRPr sz="1300">
                <a:solidFill>
                  <a:srgbClr val="323232"/>
                </a:solidFill>
              </a:defRPr>
            </a:pPr>
            <a:r>
              <a:rPr sz="1600" dirty="0"/>
              <a:t>Partner with local police, fire departments, high school JROTC units, and civic organizations for joint events.</a:t>
            </a:r>
          </a:p>
        </p:txBody>
      </p:sp>
      <p:sp>
        <p:nvSpPr>
          <p:cNvPr id="11" name="Rounded Rectangle 10"/>
          <p:cNvSpPr/>
          <p:nvPr/>
        </p:nvSpPr>
        <p:spPr>
          <a:xfrm>
            <a:off x="731520" y="4937760"/>
            <a:ext cx="10728655" cy="105156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53592" y="3931307"/>
            <a:ext cx="10362895" cy="584775"/>
          </a:xfrm>
          <a:prstGeom prst="rect">
            <a:avLst/>
          </a:prstGeom>
          <a:noFill/>
        </p:spPr>
        <p:txBody>
          <a:bodyPr wrap="square">
            <a:spAutoFit/>
          </a:bodyPr>
          <a:lstStyle/>
          <a:p>
            <a:pPr>
              <a:defRPr sz="1600" b="1">
                <a:solidFill>
                  <a:srgbClr val="0A192F"/>
                </a:solidFill>
              </a:defRPr>
            </a:pPr>
            <a:r>
              <a:rPr dirty="0"/>
              <a:t>Targeted Event Marketing</a:t>
            </a:r>
          </a:p>
          <a:p>
            <a:pPr>
              <a:defRPr sz="1300">
                <a:solidFill>
                  <a:srgbClr val="323232"/>
                </a:solidFill>
              </a:defRPr>
            </a:pPr>
            <a:r>
              <a:rPr sz="1600" dirty="0"/>
              <a:t>Promote Marine Corps Birthday Balls, parades, and fundraisers across local community calendars.</a:t>
            </a:r>
          </a:p>
        </p:txBody>
      </p:sp>
      <p:pic>
        <p:nvPicPr>
          <p:cNvPr id="14" name="Content Placeholder 4">
            <a:extLst>
              <a:ext uri="{FF2B5EF4-FFF2-40B4-BE49-F238E27FC236}">
                <a16:creationId xmlns:a16="http://schemas.microsoft.com/office/drawing/2014/main" id="{6ABEC700-F220-61D9-DF7B-819EAF709F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9460" y="-47244"/>
            <a:ext cx="1272540" cy="112623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0A19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05840"/>
            <a:ext cx="12191695" cy="73152"/>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09728"/>
            <a:ext cx="10972800" cy="677108"/>
          </a:xfrm>
          <a:prstGeom prst="rect">
            <a:avLst/>
          </a:prstGeom>
          <a:noFill/>
        </p:spPr>
        <p:txBody>
          <a:bodyPr wrap="square">
            <a:spAutoFit/>
          </a:bodyPr>
          <a:lstStyle/>
          <a:p>
            <a:pPr>
              <a:defRPr sz="1000" b="1">
                <a:solidFill>
                  <a:srgbClr val="D4AF37"/>
                </a:solidFill>
              </a:defRPr>
            </a:pPr>
            <a:r>
              <a:rPr sz="1400" dirty="0"/>
              <a:t>SC DEPT. MARINE CORPS LEAGUE</a:t>
            </a:r>
          </a:p>
          <a:p>
            <a:pPr>
              <a:defRPr sz="2200" b="1">
                <a:solidFill>
                  <a:srgbClr val="FFFFFF"/>
                </a:solidFill>
              </a:defRPr>
            </a:pPr>
            <a:r>
              <a:rPr sz="2400" dirty="0"/>
              <a:t>Digital Presence: Public Outreach vs. Internal Chat</a:t>
            </a:r>
          </a:p>
        </p:txBody>
      </p:sp>
      <p:sp>
        <p:nvSpPr>
          <p:cNvPr id="5" name="Rounded Rectangle 4"/>
          <p:cNvSpPr/>
          <p:nvPr/>
        </p:nvSpPr>
        <p:spPr>
          <a:xfrm>
            <a:off x="731520" y="1371600"/>
            <a:ext cx="5120640" cy="484632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554480"/>
            <a:ext cx="4754880" cy="1569660"/>
          </a:xfrm>
          <a:prstGeom prst="rect">
            <a:avLst/>
          </a:prstGeom>
          <a:noFill/>
        </p:spPr>
        <p:txBody>
          <a:bodyPr wrap="square">
            <a:spAutoFit/>
          </a:bodyPr>
          <a:lstStyle/>
          <a:p>
            <a:pPr>
              <a:defRPr sz="1600" b="1">
                <a:solidFill>
                  <a:srgbClr val="0A192F"/>
                </a:solidFill>
              </a:defRPr>
            </a:pPr>
            <a:r>
              <a:rPr sz="1600" dirty="0"/>
              <a:t>PUBLIC FACE (FACEBOOK / WEBSITE)</a:t>
            </a:r>
          </a:p>
          <a:p>
            <a:pPr>
              <a:defRPr sz="1300">
                <a:solidFill>
                  <a:srgbClr val="323232"/>
                </a:solidFill>
              </a:defRPr>
            </a:pPr>
            <a:r>
              <a:rPr sz="1600" dirty="0"/>
              <a:t>•  Clean, updated Detachment Facebook page</a:t>
            </a:r>
          </a:p>
          <a:p>
            <a:pPr>
              <a:defRPr sz="1300">
                <a:solidFill>
                  <a:srgbClr val="323232"/>
                </a:solidFill>
              </a:defRPr>
            </a:pPr>
            <a:r>
              <a:rPr sz="1600" dirty="0"/>
              <a:t>•  Post photos of community service &amp; events</a:t>
            </a:r>
          </a:p>
          <a:p>
            <a:pPr>
              <a:defRPr sz="1300">
                <a:solidFill>
                  <a:srgbClr val="323232"/>
                </a:solidFill>
              </a:defRPr>
            </a:pPr>
            <a:r>
              <a:rPr sz="1600" dirty="0"/>
              <a:t>•  Clear meeting location, date &amp; contact info</a:t>
            </a:r>
          </a:p>
          <a:p>
            <a:pPr>
              <a:defRPr sz="1300">
                <a:solidFill>
                  <a:srgbClr val="323232"/>
                </a:solidFill>
              </a:defRPr>
            </a:pPr>
            <a:r>
              <a:rPr sz="1600" dirty="0"/>
              <a:t>•  Fast response to direct messages from prospects</a:t>
            </a:r>
          </a:p>
          <a:p>
            <a:pPr>
              <a:defRPr sz="1300">
                <a:solidFill>
                  <a:srgbClr val="323232"/>
                </a:solidFill>
              </a:defRPr>
            </a:pPr>
            <a:r>
              <a:rPr sz="1600" dirty="0"/>
              <a:t>•  Google Maps listing for Detachment meeting hall</a:t>
            </a:r>
          </a:p>
        </p:txBody>
      </p:sp>
      <p:sp>
        <p:nvSpPr>
          <p:cNvPr id="7" name="Rounded Rectangle 6"/>
          <p:cNvSpPr/>
          <p:nvPr/>
        </p:nvSpPr>
        <p:spPr>
          <a:xfrm>
            <a:off x="6339535" y="1371600"/>
            <a:ext cx="5120640" cy="484632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522415" y="1554480"/>
            <a:ext cx="4754880" cy="1569660"/>
          </a:xfrm>
          <a:prstGeom prst="rect">
            <a:avLst/>
          </a:prstGeom>
          <a:noFill/>
        </p:spPr>
        <p:txBody>
          <a:bodyPr wrap="square">
            <a:spAutoFit/>
          </a:bodyPr>
          <a:lstStyle/>
          <a:p>
            <a:pPr>
              <a:defRPr sz="1600" b="1">
                <a:solidFill>
                  <a:srgbClr val="BA0C2F"/>
                </a:solidFill>
              </a:defRPr>
            </a:pPr>
            <a:r>
              <a:rPr sz="1600" dirty="0"/>
              <a:t>INTERNAL ENGAGEMENT (GROUPS)</a:t>
            </a:r>
          </a:p>
          <a:p>
            <a:pPr>
              <a:defRPr sz="1300">
                <a:solidFill>
                  <a:srgbClr val="323232"/>
                </a:solidFill>
              </a:defRPr>
            </a:pPr>
            <a:r>
              <a:rPr sz="1600" dirty="0"/>
              <a:t>•  Private Facebook Group or GroupMe for members</a:t>
            </a:r>
          </a:p>
          <a:p>
            <a:pPr>
              <a:defRPr sz="1300">
                <a:solidFill>
                  <a:srgbClr val="323232"/>
                </a:solidFill>
              </a:defRPr>
            </a:pPr>
            <a:r>
              <a:rPr sz="1600" dirty="0"/>
              <a:t>•  Real-time event updates and volunteer signups</a:t>
            </a:r>
          </a:p>
          <a:p>
            <a:pPr>
              <a:defRPr sz="1300">
                <a:solidFill>
                  <a:srgbClr val="323232"/>
                </a:solidFill>
              </a:defRPr>
            </a:pPr>
            <a:r>
              <a:rPr sz="1600" dirty="0"/>
              <a:t>•  Peer support, wellness checks, and news</a:t>
            </a:r>
          </a:p>
          <a:p>
            <a:pPr>
              <a:defRPr sz="1300">
                <a:solidFill>
                  <a:srgbClr val="323232"/>
                </a:solidFill>
              </a:defRPr>
            </a:pPr>
            <a:r>
              <a:rPr sz="1600" dirty="0"/>
              <a:t>•  Informal photo sharing and camaraderie</a:t>
            </a:r>
          </a:p>
          <a:p>
            <a:pPr>
              <a:defRPr sz="1300">
                <a:solidFill>
                  <a:srgbClr val="323232"/>
                </a:solidFill>
              </a:defRPr>
            </a:pPr>
            <a:r>
              <a:rPr sz="1600" dirty="0"/>
              <a:t>•  Immediate broadcast of urgent member needs</a:t>
            </a:r>
          </a:p>
        </p:txBody>
      </p:sp>
      <p:pic>
        <p:nvPicPr>
          <p:cNvPr id="10" name="Content Placeholder 4">
            <a:extLst>
              <a:ext uri="{FF2B5EF4-FFF2-40B4-BE49-F238E27FC236}">
                <a16:creationId xmlns:a16="http://schemas.microsoft.com/office/drawing/2014/main" id="{0C6B1FD7-69A2-D3F6-F9DF-35C94E6D40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9460" y="-47244"/>
            <a:ext cx="1272540" cy="112623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0A19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05840"/>
            <a:ext cx="12191695" cy="73152"/>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09728"/>
            <a:ext cx="10972800" cy="677108"/>
          </a:xfrm>
          <a:prstGeom prst="rect">
            <a:avLst/>
          </a:prstGeom>
          <a:noFill/>
        </p:spPr>
        <p:txBody>
          <a:bodyPr wrap="square">
            <a:spAutoFit/>
          </a:bodyPr>
          <a:lstStyle/>
          <a:p>
            <a:pPr>
              <a:defRPr sz="1000" b="1">
                <a:solidFill>
                  <a:srgbClr val="D4AF37"/>
                </a:solidFill>
              </a:defRPr>
            </a:pPr>
            <a:r>
              <a:rPr sz="1400" dirty="0"/>
              <a:t>SC DEPT. MARINE CORPS LEAGUE</a:t>
            </a:r>
          </a:p>
          <a:p>
            <a:pPr>
              <a:defRPr sz="2200" b="1">
                <a:solidFill>
                  <a:srgbClr val="FFFFFF"/>
                </a:solidFill>
              </a:defRPr>
            </a:pPr>
            <a:r>
              <a:rPr sz="2400" dirty="0"/>
              <a:t>Division of Responsibility: Department vs. Detachment</a:t>
            </a:r>
          </a:p>
        </p:txBody>
      </p:sp>
      <p:graphicFrame>
        <p:nvGraphicFramePr>
          <p:cNvPr id="5" name="Table 4"/>
          <p:cNvGraphicFramePr>
            <a:graphicFrameLocks noGrp="1"/>
          </p:cNvGraphicFramePr>
          <p:nvPr>
            <p:extLst>
              <p:ext uri="{D42A27DB-BD31-4B8C-83A1-F6EECF244321}">
                <p14:modId xmlns:p14="http://schemas.microsoft.com/office/powerpoint/2010/main" val="3066347955"/>
              </p:ext>
            </p:extLst>
          </p:nvPr>
        </p:nvGraphicFramePr>
        <p:xfrm>
          <a:off x="731520" y="1371600"/>
          <a:ext cx="10728655" cy="4754880"/>
        </p:xfrm>
        <a:graphic>
          <a:graphicData uri="http://schemas.openxmlformats.org/drawingml/2006/table">
            <a:tbl>
              <a:tblPr firstRow="1" bandRow="1">
                <a:tableStyleId>{5C22544A-7EE6-4342-B048-85BDC9FD1C3A}</a:tableStyleId>
              </a:tblPr>
              <a:tblGrid>
                <a:gridCol w="2499055">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gridCol w="4114800">
                  <a:extLst>
                    <a:ext uri="{9D8B030D-6E8A-4147-A177-3AD203B41FA5}">
                      <a16:colId xmlns:a16="http://schemas.microsoft.com/office/drawing/2014/main" val="20002"/>
                    </a:ext>
                  </a:extLst>
                </a:gridCol>
              </a:tblGrid>
              <a:tr h="950976">
                <a:tc>
                  <a:txBody>
                    <a:bodyPr/>
                    <a:lstStyle/>
                    <a:p>
                      <a:pPr>
                        <a:defRPr sz="1300" b="1">
                          <a:solidFill>
                            <a:srgbClr val="FFFFFF"/>
                          </a:solidFill>
                        </a:defRPr>
                      </a:pPr>
                      <a:r>
                        <a:rPr sz="1800" dirty="0"/>
                        <a:t>AREA</a:t>
                      </a:r>
                    </a:p>
                  </a:txBody>
                  <a:tcPr>
                    <a:solidFill>
                      <a:srgbClr val="0A192F"/>
                    </a:solidFill>
                  </a:tcPr>
                </a:tc>
                <a:tc>
                  <a:txBody>
                    <a:bodyPr/>
                    <a:lstStyle/>
                    <a:p>
                      <a:pPr>
                        <a:defRPr sz="1300" b="1">
                          <a:solidFill>
                            <a:srgbClr val="FFFFFF"/>
                          </a:solidFill>
                        </a:defRPr>
                      </a:pPr>
                      <a:r>
                        <a:rPr sz="1800" dirty="0"/>
                        <a:t>DEPARTMENT ROLE (SUPPORT)</a:t>
                      </a:r>
                    </a:p>
                  </a:txBody>
                  <a:tcPr>
                    <a:solidFill>
                      <a:srgbClr val="0A192F"/>
                    </a:solidFill>
                  </a:tcPr>
                </a:tc>
                <a:tc>
                  <a:txBody>
                    <a:bodyPr/>
                    <a:lstStyle/>
                    <a:p>
                      <a:pPr>
                        <a:defRPr sz="1300" b="1">
                          <a:solidFill>
                            <a:srgbClr val="FFFFFF"/>
                          </a:solidFill>
                        </a:defRPr>
                      </a:pPr>
                      <a:r>
                        <a:rPr sz="1800" dirty="0"/>
                        <a:t>DETACHMENT ROLE (EXECUTION)</a:t>
                      </a:r>
                    </a:p>
                  </a:txBody>
                  <a:tcPr>
                    <a:solidFill>
                      <a:srgbClr val="0A192F"/>
                    </a:solidFill>
                  </a:tcPr>
                </a:tc>
                <a:extLst>
                  <a:ext uri="{0D108BD9-81ED-4DB2-BD59-A6C34878D82A}">
                    <a16:rowId xmlns:a16="http://schemas.microsoft.com/office/drawing/2014/main" val="10000"/>
                  </a:ext>
                </a:extLst>
              </a:tr>
              <a:tr h="950976">
                <a:tc>
                  <a:txBody>
                    <a:bodyPr/>
                    <a:lstStyle/>
                    <a:p>
                      <a:pPr>
                        <a:defRPr sz="1200">
                          <a:solidFill>
                            <a:srgbClr val="323232"/>
                          </a:solidFill>
                        </a:defRPr>
                      </a:pPr>
                      <a:r>
                        <a:rPr sz="1800"/>
                        <a:t>Recruiting</a:t>
                      </a:r>
                    </a:p>
                  </a:txBody>
                  <a:tcPr>
                    <a:solidFill>
                      <a:srgbClr val="F5F7FA"/>
                    </a:solidFill>
                  </a:tcPr>
                </a:tc>
                <a:tc>
                  <a:txBody>
                    <a:bodyPr/>
                    <a:lstStyle/>
                    <a:p>
                      <a:pPr>
                        <a:defRPr sz="1200">
                          <a:solidFill>
                            <a:srgbClr val="323232"/>
                          </a:solidFill>
                        </a:defRPr>
                      </a:pPr>
                      <a:r>
                        <a:rPr sz="1800"/>
                        <a:t>Provides marketing templates, banners &amp; state guides</a:t>
                      </a:r>
                    </a:p>
                  </a:txBody>
                  <a:tcPr>
                    <a:solidFill>
                      <a:srgbClr val="F5F7FA"/>
                    </a:solidFill>
                  </a:tcPr>
                </a:tc>
                <a:tc>
                  <a:txBody>
                    <a:bodyPr/>
                    <a:lstStyle/>
                    <a:p>
                      <a:pPr>
                        <a:defRPr sz="1200">
                          <a:solidFill>
                            <a:srgbClr val="323232"/>
                          </a:solidFill>
                        </a:defRPr>
                      </a:pPr>
                      <a:r>
                        <a:rPr sz="1800" dirty="0"/>
                        <a:t>Executes local outreach, mans booths, contacts leads</a:t>
                      </a:r>
                    </a:p>
                  </a:txBody>
                  <a:tcPr>
                    <a:solidFill>
                      <a:srgbClr val="F5F7FA"/>
                    </a:solidFill>
                  </a:tcPr>
                </a:tc>
                <a:extLst>
                  <a:ext uri="{0D108BD9-81ED-4DB2-BD59-A6C34878D82A}">
                    <a16:rowId xmlns:a16="http://schemas.microsoft.com/office/drawing/2014/main" val="10001"/>
                  </a:ext>
                </a:extLst>
              </a:tr>
              <a:tr h="950976">
                <a:tc>
                  <a:txBody>
                    <a:bodyPr/>
                    <a:lstStyle/>
                    <a:p>
                      <a:pPr>
                        <a:defRPr sz="1200">
                          <a:solidFill>
                            <a:srgbClr val="323232"/>
                          </a:solidFill>
                        </a:defRPr>
                      </a:pPr>
                      <a:r>
                        <a:rPr sz="1800"/>
                        <a:t>Retention</a:t>
                      </a:r>
                    </a:p>
                  </a:txBody>
                  <a:tcPr>
                    <a:solidFill>
                      <a:srgbClr val="FFFFFF"/>
                    </a:solidFill>
                  </a:tcPr>
                </a:tc>
                <a:tc>
                  <a:txBody>
                    <a:bodyPr/>
                    <a:lstStyle/>
                    <a:p>
                      <a:pPr>
                        <a:defRPr sz="1200">
                          <a:solidFill>
                            <a:srgbClr val="323232"/>
                          </a:solidFill>
                        </a:defRPr>
                      </a:pPr>
                      <a:r>
                        <a:rPr sz="1800"/>
                        <a:t>Tracks statewide membership metrics &amp; awards</a:t>
                      </a:r>
                    </a:p>
                  </a:txBody>
                  <a:tcPr>
                    <a:solidFill>
                      <a:srgbClr val="FFFFFF"/>
                    </a:solidFill>
                  </a:tcPr>
                </a:tc>
                <a:tc>
                  <a:txBody>
                    <a:bodyPr/>
                    <a:lstStyle/>
                    <a:p>
                      <a:pPr>
                        <a:defRPr sz="1200">
                          <a:solidFill>
                            <a:srgbClr val="323232"/>
                          </a:solidFill>
                        </a:defRPr>
                      </a:pPr>
                      <a:r>
                        <a:rPr sz="1800" dirty="0"/>
                        <a:t>Runs 90-day onboarding, assigns sponsors &amp; duties</a:t>
                      </a:r>
                    </a:p>
                  </a:txBody>
                  <a:tcPr>
                    <a:solidFill>
                      <a:srgbClr val="FFFFFF"/>
                    </a:solidFill>
                  </a:tcPr>
                </a:tc>
                <a:extLst>
                  <a:ext uri="{0D108BD9-81ED-4DB2-BD59-A6C34878D82A}">
                    <a16:rowId xmlns:a16="http://schemas.microsoft.com/office/drawing/2014/main" val="10002"/>
                  </a:ext>
                </a:extLst>
              </a:tr>
              <a:tr h="950976">
                <a:tc>
                  <a:txBody>
                    <a:bodyPr/>
                    <a:lstStyle/>
                    <a:p>
                      <a:pPr>
                        <a:defRPr sz="1200">
                          <a:solidFill>
                            <a:srgbClr val="323232"/>
                          </a:solidFill>
                        </a:defRPr>
                      </a:pPr>
                      <a:r>
                        <a:rPr sz="1800"/>
                        <a:t>Marketing</a:t>
                      </a:r>
                    </a:p>
                  </a:txBody>
                  <a:tcPr>
                    <a:solidFill>
                      <a:srgbClr val="F5F7FA"/>
                    </a:solidFill>
                  </a:tcPr>
                </a:tc>
                <a:tc>
                  <a:txBody>
                    <a:bodyPr/>
                    <a:lstStyle/>
                    <a:p>
                      <a:pPr>
                        <a:defRPr sz="1200">
                          <a:solidFill>
                            <a:srgbClr val="323232"/>
                          </a:solidFill>
                        </a:defRPr>
                      </a:pPr>
                      <a:r>
                        <a:rPr sz="1800" dirty="0"/>
                        <a:t>Maintains state website</a:t>
                      </a:r>
                    </a:p>
                  </a:txBody>
                  <a:tcPr>
                    <a:solidFill>
                      <a:srgbClr val="F5F7FA"/>
                    </a:solidFill>
                  </a:tcPr>
                </a:tc>
                <a:tc>
                  <a:txBody>
                    <a:bodyPr/>
                    <a:lstStyle/>
                    <a:p>
                      <a:pPr>
                        <a:defRPr sz="1200">
                          <a:solidFill>
                            <a:srgbClr val="323232"/>
                          </a:solidFill>
                        </a:defRPr>
                      </a:pPr>
                      <a:r>
                        <a:rPr sz="1800"/>
                        <a:t>Manages local FB page, places local ads, press releases</a:t>
                      </a:r>
                    </a:p>
                  </a:txBody>
                  <a:tcPr>
                    <a:solidFill>
                      <a:srgbClr val="F5F7FA"/>
                    </a:solidFill>
                  </a:tcPr>
                </a:tc>
                <a:extLst>
                  <a:ext uri="{0D108BD9-81ED-4DB2-BD59-A6C34878D82A}">
                    <a16:rowId xmlns:a16="http://schemas.microsoft.com/office/drawing/2014/main" val="10003"/>
                  </a:ext>
                </a:extLst>
              </a:tr>
              <a:tr h="950976">
                <a:tc>
                  <a:txBody>
                    <a:bodyPr/>
                    <a:lstStyle/>
                    <a:p>
                      <a:pPr>
                        <a:defRPr sz="1200">
                          <a:solidFill>
                            <a:srgbClr val="323232"/>
                          </a:solidFill>
                        </a:defRPr>
                      </a:pPr>
                      <a:r>
                        <a:rPr sz="1800"/>
                        <a:t>Leadership</a:t>
                      </a:r>
                    </a:p>
                  </a:txBody>
                  <a:tcPr>
                    <a:solidFill>
                      <a:srgbClr val="FFFFFF"/>
                    </a:solidFill>
                  </a:tcPr>
                </a:tc>
                <a:tc>
                  <a:txBody>
                    <a:bodyPr/>
                    <a:lstStyle/>
                    <a:p>
                      <a:pPr>
                        <a:defRPr sz="1200">
                          <a:solidFill>
                            <a:srgbClr val="323232"/>
                          </a:solidFill>
                        </a:defRPr>
                      </a:pPr>
                      <a:r>
                        <a:rPr sz="1800" dirty="0"/>
                        <a:t>Conducts officer training</a:t>
                      </a:r>
                    </a:p>
                  </a:txBody>
                  <a:tcPr>
                    <a:solidFill>
                      <a:srgbClr val="FFFFFF"/>
                    </a:solidFill>
                  </a:tcPr>
                </a:tc>
                <a:tc>
                  <a:txBody>
                    <a:bodyPr/>
                    <a:lstStyle/>
                    <a:p>
                      <a:pPr>
                        <a:defRPr sz="1200">
                          <a:solidFill>
                            <a:srgbClr val="323232"/>
                          </a:solidFill>
                        </a:defRPr>
                      </a:pPr>
                      <a:r>
                        <a:rPr sz="1800" dirty="0"/>
                        <a:t>Appoints recruiting officer, engages local community</a:t>
                      </a:r>
                    </a:p>
                  </a:txBody>
                  <a:tcPr>
                    <a:solidFill>
                      <a:srgbClr val="FFFFFF"/>
                    </a:solidFill>
                  </a:tcPr>
                </a:tc>
                <a:extLst>
                  <a:ext uri="{0D108BD9-81ED-4DB2-BD59-A6C34878D82A}">
                    <a16:rowId xmlns:a16="http://schemas.microsoft.com/office/drawing/2014/main" val="10004"/>
                  </a:ext>
                </a:extLst>
              </a:tr>
            </a:tbl>
          </a:graphicData>
        </a:graphic>
      </p:graphicFrame>
      <p:pic>
        <p:nvPicPr>
          <p:cNvPr id="8" name="Content Placeholder 4">
            <a:extLst>
              <a:ext uri="{FF2B5EF4-FFF2-40B4-BE49-F238E27FC236}">
                <a16:creationId xmlns:a16="http://schemas.microsoft.com/office/drawing/2014/main" id="{9EA24009-D08A-D046-046B-EBACBD3397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9460" y="-47244"/>
            <a:ext cx="1272540" cy="112623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0A19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05840"/>
            <a:ext cx="12191695" cy="73152"/>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09728"/>
            <a:ext cx="10972800" cy="777240"/>
          </a:xfrm>
          <a:prstGeom prst="rect">
            <a:avLst/>
          </a:prstGeom>
          <a:noFill/>
        </p:spPr>
        <p:txBody>
          <a:bodyPr wrap="square">
            <a:spAutoFit/>
          </a:bodyPr>
          <a:lstStyle/>
          <a:p>
            <a:pPr>
              <a:defRPr sz="1000" b="1">
                <a:solidFill>
                  <a:srgbClr val="D4AF37"/>
                </a:solidFill>
              </a:defRPr>
            </a:pPr>
            <a:r>
              <a:t>SC DEPT. MARINE CORPS LEAGUE</a:t>
            </a:r>
          </a:p>
          <a:p>
            <a:pPr>
              <a:defRPr sz="2200" b="1">
                <a:solidFill>
                  <a:srgbClr val="FFFFFF"/>
                </a:solidFill>
              </a:defRPr>
            </a:pPr>
            <a:r>
              <a:t>The Detachment Recruiting &amp; Marketing Toolkit</a:t>
            </a:r>
          </a:p>
        </p:txBody>
      </p:sp>
      <p:sp>
        <p:nvSpPr>
          <p:cNvPr id="5" name="Rounded Rectangle 4"/>
          <p:cNvSpPr/>
          <p:nvPr/>
        </p:nvSpPr>
        <p:spPr>
          <a:xfrm>
            <a:off x="731520" y="1371600"/>
            <a:ext cx="5242255" cy="22860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554480"/>
            <a:ext cx="4876495" cy="1920240"/>
          </a:xfrm>
          <a:prstGeom prst="rect">
            <a:avLst/>
          </a:prstGeom>
          <a:noFill/>
        </p:spPr>
        <p:txBody>
          <a:bodyPr wrap="square">
            <a:spAutoFit/>
          </a:bodyPr>
          <a:lstStyle/>
          <a:p>
            <a:pPr>
              <a:defRPr sz="1600" b="1">
                <a:solidFill>
                  <a:srgbClr val="0A192F"/>
                </a:solidFill>
              </a:defRPr>
            </a:pPr>
            <a:r>
              <a:t>Customizable Local Flyer</a:t>
            </a:r>
          </a:p>
          <a:p>
            <a:pPr>
              <a:defRPr sz="1300">
                <a:solidFill>
                  <a:srgbClr val="323232"/>
                </a:solidFill>
              </a:defRPr>
            </a:pPr>
            <a:r>
              <a:t>Fillable PDF flyer with Detachment name, meeting location, date, and recruiting officer phone/email.</a:t>
            </a:r>
          </a:p>
        </p:txBody>
      </p:sp>
      <p:sp>
        <p:nvSpPr>
          <p:cNvPr id="7" name="Rounded Rectangle 6"/>
          <p:cNvSpPr/>
          <p:nvPr/>
        </p:nvSpPr>
        <p:spPr>
          <a:xfrm>
            <a:off x="6217920" y="1371600"/>
            <a:ext cx="5242255" cy="22860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0" y="1554480"/>
            <a:ext cx="4876495" cy="1920240"/>
          </a:xfrm>
          <a:prstGeom prst="rect">
            <a:avLst/>
          </a:prstGeom>
          <a:noFill/>
        </p:spPr>
        <p:txBody>
          <a:bodyPr wrap="square">
            <a:spAutoFit/>
          </a:bodyPr>
          <a:lstStyle/>
          <a:p>
            <a:pPr>
              <a:defRPr sz="1600" b="1">
                <a:solidFill>
                  <a:srgbClr val="0A192F"/>
                </a:solidFill>
              </a:defRPr>
            </a:pPr>
            <a:r>
              <a:t>Digital Lead Form</a:t>
            </a:r>
          </a:p>
          <a:p>
            <a:pPr>
              <a:defRPr sz="1300">
                <a:solidFill>
                  <a:srgbClr val="323232"/>
                </a:solidFill>
              </a:defRPr>
            </a:pPr>
            <a:r>
              <a:t>QR code linking directly to a simple online interest form for instant lead capture at events.</a:t>
            </a:r>
          </a:p>
        </p:txBody>
      </p:sp>
      <p:sp>
        <p:nvSpPr>
          <p:cNvPr id="9" name="Rounded Rectangle 8"/>
          <p:cNvSpPr/>
          <p:nvPr/>
        </p:nvSpPr>
        <p:spPr>
          <a:xfrm>
            <a:off x="731520" y="3840480"/>
            <a:ext cx="5242255" cy="22860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4023360"/>
            <a:ext cx="4876495" cy="1920240"/>
          </a:xfrm>
          <a:prstGeom prst="rect">
            <a:avLst/>
          </a:prstGeom>
          <a:noFill/>
        </p:spPr>
        <p:txBody>
          <a:bodyPr wrap="square">
            <a:spAutoFit/>
          </a:bodyPr>
          <a:lstStyle/>
          <a:p>
            <a:pPr>
              <a:defRPr sz="1600" b="1">
                <a:solidFill>
                  <a:srgbClr val="0A192F"/>
                </a:solidFill>
              </a:defRPr>
            </a:pPr>
            <a:r>
              <a:t>Sponsor Guidance Checklist</a:t>
            </a:r>
          </a:p>
          <a:p>
            <a:pPr>
              <a:defRPr sz="1300">
                <a:solidFill>
                  <a:srgbClr val="323232"/>
                </a:solidFill>
              </a:defRPr>
            </a:pPr>
            <a:r>
              <a:t>1-page guide for detachment sponsors outlining contact milestones for new members.</a:t>
            </a:r>
          </a:p>
        </p:txBody>
      </p:sp>
      <p:sp>
        <p:nvSpPr>
          <p:cNvPr id="11" name="Rounded Rectangle 10"/>
          <p:cNvSpPr/>
          <p:nvPr/>
        </p:nvSpPr>
        <p:spPr>
          <a:xfrm>
            <a:off x="6217920" y="3840480"/>
            <a:ext cx="5242255" cy="2286000"/>
          </a:xfrm>
          <a:prstGeom prst="round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00800" y="4023360"/>
            <a:ext cx="4876495" cy="1920240"/>
          </a:xfrm>
          <a:prstGeom prst="rect">
            <a:avLst/>
          </a:prstGeom>
          <a:noFill/>
        </p:spPr>
        <p:txBody>
          <a:bodyPr wrap="square">
            <a:spAutoFit/>
          </a:bodyPr>
          <a:lstStyle/>
          <a:p>
            <a:pPr>
              <a:defRPr sz="1600" b="1">
                <a:solidFill>
                  <a:srgbClr val="0A192F"/>
                </a:solidFill>
              </a:defRPr>
            </a:pPr>
            <a:r>
              <a:t>Press Release Template</a:t>
            </a:r>
          </a:p>
          <a:p>
            <a:pPr>
              <a:defRPr sz="1300">
                <a:solidFill>
                  <a:srgbClr val="323232"/>
                </a:solidFill>
              </a:defRPr>
            </a:pPr>
            <a:r>
              <a:t>Ready-to-use news releases for local media announcing meetings, events, and community projects.</a:t>
            </a:r>
          </a:p>
        </p:txBody>
      </p:sp>
      <p:pic>
        <p:nvPicPr>
          <p:cNvPr id="14" name="Content Placeholder 4">
            <a:extLst>
              <a:ext uri="{FF2B5EF4-FFF2-40B4-BE49-F238E27FC236}">
                <a16:creationId xmlns:a16="http://schemas.microsoft.com/office/drawing/2014/main" id="{945D4D12-40AD-6067-F942-3515EB9755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9460" y="-47244"/>
            <a:ext cx="1272540" cy="112623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0A19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005840"/>
            <a:ext cx="12191695" cy="73152"/>
          </a:xfrm>
          <a:prstGeom prst="rect">
            <a:avLst/>
          </a:prstGeom>
          <a:solidFill>
            <a:srgbClr val="BA0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09728"/>
            <a:ext cx="10972800" cy="777240"/>
          </a:xfrm>
          <a:prstGeom prst="rect">
            <a:avLst/>
          </a:prstGeom>
          <a:noFill/>
        </p:spPr>
        <p:txBody>
          <a:bodyPr wrap="square">
            <a:spAutoFit/>
          </a:bodyPr>
          <a:lstStyle/>
          <a:p>
            <a:pPr>
              <a:defRPr sz="1000" b="1">
                <a:solidFill>
                  <a:srgbClr val="D4AF37"/>
                </a:solidFill>
              </a:defRPr>
            </a:pPr>
            <a:r>
              <a:t>SC DEPT. MARINE CORPS LEAGUE</a:t>
            </a:r>
          </a:p>
          <a:p>
            <a:pPr>
              <a:defRPr sz="2200" b="1">
                <a:solidFill>
                  <a:srgbClr val="FFFFFF"/>
                </a:solidFill>
              </a:defRPr>
            </a:pPr>
            <a:r>
              <a:t>KPIs &amp; Detachment-Level Accountability</a:t>
            </a:r>
          </a:p>
        </p:txBody>
      </p:sp>
      <p:sp>
        <p:nvSpPr>
          <p:cNvPr id="5" name="Rounded Rectangle 4"/>
          <p:cNvSpPr/>
          <p:nvPr/>
        </p:nvSpPr>
        <p:spPr>
          <a:xfrm>
            <a:off x="731520" y="1371600"/>
            <a:ext cx="5242255" cy="2286000"/>
          </a:xfrm>
          <a:prstGeom prst="roundRect">
            <a:avLst/>
          </a:prstGeom>
          <a:solidFill>
            <a:srgbClr val="F5F7FA"/>
          </a:solidFill>
          <a:ln w="19050">
            <a:solidFill>
              <a:srgbClr val="BA0C2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554480"/>
            <a:ext cx="4876495" cy="1920240"/>
          </a:xfrm>
          <a:prstGeom prst="rect">
            <a:avLst/>
          </a:prstGeom>
          <a:noFill/>
        </p:spPr>
        <p:txBody>
          <a:bodyPr wrap="square">
            <a:spAutoFit/>
          </a:bodyPr>
          <a:lstStyle/>
          <a:p>
            <a:pPr>
              <a:defRPr sz="1600" b="1">
                <a:solidFill>
                  <a:srgbClr val="BA0C2F"/>
                </a:solidFill>
              </a:defRPr>
            </a:pPr>
            <a:r>
              <a:t>Net Membership Growth</a:t>
            </a:r>
          </a:p>
          <a:p>
            <a:pPr>
              <a:defRPr sz="1300">
                <a:solidFill>
                  <a:srgbClr val="323232"/>
                </a:solidFill>
              </a:defRPr>
            </a:pPr>
            <a:r>
              <a:t>Target: +10% net membership growth per detachment annually.</a:t>
            </a:r>
          </a:p>
        </p:txBody>
      </p:sp>
      <p:sp>
        <p:nvSpPr>
          <p:cNvPr id="7" name="Rounded Rectangle 6"/>
          <p:cNvSpPr/>
          <p:nvPr/>
        </p:nvSpPr>
        <p:spPr>
          <a:xfrm>
            <a:off x="6217920" y="1371600"/>
            <a:ext cx="5242255" cy="2286000"/>
          </a:xfrm>
          <a:prstGeom prst="roundRect">
            <a:avLst/>
          </a:prstGeom>
          <a:solidFill>
            <a:srgbClr val="F5F7FA"/>
          </a:solidFill>
          <a:ln w="19050">
            <a:solidFill>
              <a:srgbClr val="BA0C2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0" y="1554480"/>
            <a:ext cx="4876495" cy="1920240"/>
          </a:xfrm>
          <a:prstGeom prst="rect">
            <a:avLst/>
          </a:prstGeom>
          <a:noFill/>
        </p:spPr>
        <p:txBody>
          <a:bodyPr wrap="square">
            <a:spAutoFit/>
          </a:bodyPr>
          <a:lstStyle/>
          <a:p>
            <a:pPr>
              <a:defRPr sz="1600" b="1">
                <a:solidFill>
                  <a:srgbClr val="BA0C2F"/>
                </a:solidFill>
              </a:defRPr>
            </a:pPr>
            <a:r>
              <a:t>First-Year Retention Rate</a:t>
            </a:r>
          </a:p>
          <a:p>
            <a:pPr>
              <a:defRPr sz="1300">
                <a:solidFill>
                  <a:srgbClr val="323232"/>
                </a:solidFill>
              </a:defRPr>
            </a:pPr>
            <a:r>
              <a:t>Target: 85%+ retention rate of new members brought in over the last 12 months.</a:t>
            </a:r>
          </a:p>
        </p:txBody>
      </p:sp>
      <p:sp>
        <p:nvSpPr>
          <p:cNvPr id="9" name="Rounded Rectangle 8"/>
          <p:cNvSpPr/>
          <p:nvPr/>
        </p:nvSpPr>
        <p:spPr>
          <a:xfrm>
            <a:off x="731520" y="3840480"/>
            <a:ext cx="5242255" cy="2286000"/>
          </a:xfrm>
          <a:prstGeom prst="roundRect">
            <a:avLst/>
          </a:prstGeom>
          <a:solidFill>
            <a:srgbClr val="F5F7FA"/>
          </a:solidFill>
          <a:ln w="19050">
            <a:solidFill>
              <a:srgbClr val="BA0C2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4023360"/>
            <a:ext cx="4876495" cy="1920240"/>
          </a:xfrm>
          <a:prstGeom prst="rect">
            <a:avLst/>
          </a:prstGeom>
          <a:noFill/>
        </p:spPr>
        <p:txBody>
          <a:bodyPr wrap="square">
            <a:spAutoFit/>
          </a:bodyPr>
          <a:lstStyle/>
          <a:p>
            <a:pPr>
              <a:defRPr sz="1600" b="1">
                <a:solidFill>
                  <a:srgbClr val="BA0C2F"/>
                </a:solidFill>
              </a:defRPr>
            </a:pPr>
            <a:r>
              <a:t>Outreach Events Held</a:t>
            </a:r>
          </a:p>
          <a:p>
            <a:pPr>
              <a:defRPr sz="1300">
                <a:solidFill>
                  <a:srgbClr val="323232"/>
                </a:solidFill>
              </a:defRPr>
            </a:pPr>
            <a:r>
              <a:t>Target: Minimum 4 active community recruiting events per detachment per year.</a:t>
            </a:r>
          </a:p>
        </p:txBody>
      </p:sp>
      <p:sp>
        <p:nvSpPr>
          <p:cNvPr id="11" name="Rounded Rectangle 10"/>
          <p:cNvSpPr/>
          <p:nvPr/>
        </p:nvSpPr>
        <p:spPr>
          <a:xfrm>
            <a:off x="6217920" y="3840480"/>
            <a:ext cx="5242255" cy="2286000"/>
          </a:xfrm>
          <a:prstGeom prst="roundRect">
            <a:avLst/>
          </a:prstGeom>
          <a:solidFill>
            <a:srgbClr val="F5F7FA"/>
          </a:solidFill>
          <a:ln w="19050">
            <a:solidFill>
              <a:srgbClr val="BA0C2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00800" y="4023360"/>
            <a:ext cx="4876495" cy="1920240"/>
          </a:xfrm>
          <a:prstGeom prst="rect">
            <a:avLst/>
          </a:prstGeom>
          <a:noFill/>
        </p:spPr>
        <p:txBody>
          <a:bodyPr wrap="square">
            <a:spAutoFit/>
          </a:bodyPr>
          <a:lstStyle/>
          <a:p>
            <a:pPr>
              <a:defRPr sz="1600" b="1">
                <a:solidFill>
                  <a:srgbClr val="BA0C2F"/>
                </a:solidFill>
              </a:defRPr>
            </a:pPr>
            <a:r>
              <a:t>48-Hour Lead Response</a:t>
            </a:r>
          </a:p>
          <a:p>
            <a:pPr>
              <a:defRPr sz="1300">
                <a:solidFill>
                  <a:srgbClr val="323232"/>
                </a:solidFill>
              </a:defRPr>
            </a:pPr>
            <a:r>
              <a:t>Target: 100% of prospective member leads contacted within 48 hours.</a:t>
            </a:r>
          </a:p>
        </p:txBody>
      </p:sp>
      <p:pic>
        <p:nvPicPr>
          <p:cNvPr id="14" name="Content Placeholder 4">
            <a:extLst>
              <a:ext uri="{FF2B5EF4-FFF2-40B4-BE49-F238E27FC236}">
                <a16:creationId xmlns:a16="http://schemas.microsoft.com/office/drawing/2014/main" id="{8450A817-6877-33C6-1788-6E9B6FCB37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9460" y="-47244"/>
            <a:ext cx="1272540" cy="112623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A192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217920"/>
            <a:ext cx="12191695" cy="640080"/>
          </a:xfrm>
          <a:prstGeom prst="rect">
            <a:avLst/>
          </a:prstGeom>
          <a:solidFill>
            <a:srgbClr val="BA0C2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1371600"/>
            <a:ext cx="10362895" cy="2985433"/>
          </a:xfrm>
          <a:prstGeom prst="rect">
            <a:avLst/>
          </a:prstGeom>
          <a:noFill/>
        </p:spPr>
        <p:txBody>
          <a:bodyPr wrap="square">
            <a:spAutoFit/>
          </a:bodyPr>
          <a:lstStyle/>
          <a:p>
            <a:pPr>
              <a:defRPr sz="1400" b="1">
                <a:solidFill>
                  <a:srgbClr val="D4AF37"/>
                </a:solidFill>
              </a:defRPr>
            </a:pPr>
            <a:r>
              <a:rPr sz="2400" dirty="0"/>
              <a:t>CONCLUSION &amp; CALL TO ACTION</a:t>
            </a:r>
          </a:p>
          <a:p>
            <a:pPr>
              <a:defRPr sz="3200" b="1">
                <a:solidFill>
                  <a:srgbClr val="FFFFFF"/>
                </a:solidFill>
              </a:defRPr>
            </a:pPr>
            <a:r>
              <a:rPr dirty="0"/>
              <a:t>The Future of the League Lies in Our Detachments</a:t>
            </a:r>
          </a:p>
          <a:p>
            <a:endParaRPr dirty="0"/>
          </a:p>
          <a:p>
            <a:pPr>
              <a:defRPr sz="1600">
                <a:solidFill>
                  <a:srgbClr val="DCE6F5"/>
                </a:solidFill>
              </a:defRPr>
            </a:pPr>
            <a:r>
              <a:rPr dirty="0"/>
              <a:t>✔  Empower local Detachment Officers with toolkits, templates, and clear goals.</a:t>
            </a:r>
          </a:p>
          <a:p>
            <a:pPr>
              <a:defRPr sz="1600">
                <a:solidFill>
                  <a:srgbClr val="DCE6F5"/>
                </a:solidFill>
              </a:defRPr>
            </a:pPr>
            <a:r>
              <a:rPr dirty="0"/>
              <a:t>✔  Shift focus from passive waiting to proactive grassroots community engagement.</a:t>
            </a:r>
          </a:p>
          <a:p>
            <a:pPr>
              <a:defRPr sz="1600">
                <a:solidFill>
                  <a:srgbClr val="DCE6F5"/>
                </a:solidFill>
              </a:defRPr>
            </a:pPr>
            <a:r>
              <a:rPr dirty="0"/>
              <a:t>✔  Prioritize 90-day retention to keep every Marine engaged and purpose-driven.</a:t>
            </a:r>
          </a:p>
          <a:p>
            <a:pPr>
              <a:defRPr sz="1600">
                <a:solidFill>
                  <a:srgbClr val="DCE6F5"/>
                </a:solidFill>
              </a:defRPr>
            </a:pPr>
            <a:r>
              <a:rPr dirty="0"/>
              <a:t>✔  Execute hyper-local marketing to ensure every Marine in South Carolina knows our mission.</a:t>
            </a:r>
          </a:p>
          <a:p>
            <a:br>
              <a:rPr dirty="0"/>
            </a:br>
            <a:r>
              <a:rPr sz="3200" dirty="0">
                <a:solidFill>
                  <a:srgbClr val="FFC000"/>
                </a:solidFill>
              </a:rPr>
              <a:t>Semper Fidelis!</a:t>
            </a:r>
          </a:p>
        </p:txBody>
      </p:sp>
      <p:pic>
        <p:nvPicPr>
          <p:cNvPr id="6" name="Content Placeholder 4">
            <a:extLst>
              <a:ext uri="{FF2B5EF4-FFF2-40B4-BE49-F238E27FC236}">
                <a16:creationId xmlns:a16="http://schemas.microsoft.com/office/drawing/2014/main" id="{1388447E-13BC-7699-E9B2-4F9EC8DCD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9155" y="16764"/>
            <a:ext cx="1272540" cy="112623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FCA9D65-AD0F-99EC-190A-5E4EBBA6F3A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762" r="1350" b="1"/>
          <a:stretch>
            <a:fillRect/>
          </a:stretch>
        </p:blipFill>
        <p:spPr>
          <a:xfrm>
            <a:off x="20" y="10"/>
            <a:ext cx="12191980" cy="6857990"/>
          </a:xfrm>
          <a:prstGeom prst="rect">
            <a:avLst/>
          </a:prstGeom>
        </p:spPr>
      </p:pic>
      <p:sp>
        <p:nvSpPr>
          <p:cNvPr id="20" name="Rectangle 1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7AE32F-0F69-ADFC-ED78-BFFC1F836D65}"/>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1" dirty="0">
                <a:solidFill>
                  <a:srgbClr val="FF0000"/>
                </a:solidFill>
              </a:rPr>
              <a:t>QUESTIONS??</a:t>
            </a:r>
          </a:p>
        </p:txBody>
      </p:sp>
      <p:cxnSp>
        <p:nvCxnSpPr>
          <p:cNvPr id="21" name="Straight Connector 2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71606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76</TotalTime>
  <Words>1288</Words>
  <Application>Microsoft Office PowerPoint</Application>
  <PresentationFormat>Widescreen</PresentationFormat>
  <Paragraphs>174</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 Theme</vt:lpstr>
      <vt:lpstr>RECRUITING, RETENTION, MARKETING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Claude Davis</dc:creator>
  <cp:lastModifiedBy>Claude Davis</cp:lastModifiedBy>
  <cp:revision>2</cp:revision>
  <dcterms:created xsi:type="dcterms:W3CDTF">2026-09-18T17:03:04Z</dcterms:created>
  <dcterms:modified xsi:type="dcterms:W3CDTF">2026-09-19T03:17:37Z</dcterms:modified>
</cp:coreProperties>
</file>