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24" r:id="rId2"/>
    <p:sldId id="325" r:id="rId3"/>
    <p:sldId id="305" r:id="rId4"/>
    <p:sldId id="304" r:id="rId5"/>
    <p:sldId id="303" r:id="rId6"/>
    <p:sldId id="306" r:id="rId7"/>
    <p:sldId id="327" r:id="rId8"/>
    <p:sldId id="332" r:id="rId9"/>
    <p:sldId id="329" r:id="rId10"/>
    <p:sldId id="333" r:id="rId11"/>
    <p:sldId id="320" r:id="rId12"/>
    <p:sldId id="319" r:id="rId13"/>
    <p:sldId id="314" r:id="rId14"/>
    <p:sldId id="338" r:id="rId15"/>
    <p:sldId id="336" r:id="rId16"/>
    <p:sldId id="326" r:id="rId17"/>
    <p:sldId id="315" r:id="rId18"/>
    <p:sldId id="316" r:id="rId19"/>
    <p:sldId id="331" r:id="rId20"/>
    <p:sldId id="313" r:id="rId21"/>
    <p:sldId id="318" r:id="rId22"/>
    <p:sldId id="337" r:id="rId23"/>
    <p:sldId id="334" r:id="rId24"/>
    <p:sldId id="335" r:id="rId25"/>
    <p:sldId id="328" r:id="rId26"/>
    <p:sldId id="311" r:id="rId27"/>
    <p:sldId id="308" r:id="rId28"/>
    <p:sldId id="309" r:id="rId29"/>
    <p:sldId id="322" r:id="rId30"/>
    <p:sldId id="33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4704" autoAdjust="0"/>
  </p:normalViewPr>
  <p:slideViewPr>
    <p:cSldViewPr snapToGrid="0">
      <p:cViewPr varScale="1">
        <p:scale>
          <a:sx n="94" d="100"/>
          <a:sy n="94" d="100"/>
        </p:scale>
        <p:origin x="1554" y="9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BDDFF-1691-4FFD-B412-F53BA44448BB}"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6222A-D5A4-4880-A301-E069D393FAE3}" type="slidenum">
              <a:rPr lang="en-US" smtClean="0"/>
              <a:t>‹#›</a:t>
            </a:fld>
            <a:endParaRPr lang="en-US"/>
          </a:p>
        </p:txBody>
      </p:sp>
    </p:spTree>
    <p:extLst>
      <p:ext uri="{BB962C8B-B14F-4D97-AF65-F5344CB8AC3E}">
        <p14:creationId xmlns:p14="http://schemas.microsoft.com/office/powerpoint/2010/main" val="3188013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BD7E9-ECE9-47C2-B105-588722BE5E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56AF5-72E9-451A-A585-AD6DDA37F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90C94E-103E-4AAB-A180-55D45C8A5075}"/>
              </a:ext>
            </a:extLst>
          </p:cNvPr>
          <p:cNvSpPr>
            <a:spLocks noGrp="1"/>
          </p:cNvSpPr>
          <p:nvPr>
            <p:ph type="dt" sz="half" idx="10"/>
          </p:nvPr>
        </p:nvSpPr>
        <p:spPr/>
        <p:txBody>
          <a:bodyPr/>
          <a:lstStyle/>
          <a:p>
            <a:fld id="{3A401502-D3F6-4154-9DB4-08728858F1F1}" type="datetime1">
              <a:rPr lang="en-US" smtClean="0"/>
              <a:t>4/22/2025</a:t>
            </a:fld>
            <a:endParaRPr lang="en-US"/>
          </a:p>
        </p:txBody>
      </p:sp>
      <p:sp>
        <p:nvSpPr>
          <p:cNvPr id="5" name="Footer Placeholder 4">
            <a:extLst>
              <a:ext uri="{FF2B5EF4-FFF2-40B4-BE49-F238E27FC236}">
                <a16:creationId xmlns:a16="http://schemas.microsoft.com/office/drawing/2014/main" id="{DCCF4E25-9565-4ED3-988D-164882F5C137}"/>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B36742D8-0C8A-47B1-A62D-425157F28094}"/>
              </a:ext>
            </a:extLst>
          </p:cNvPr>
          <p:cNvSpPr>
            <a:spLocks noGrp="1"/>
          </p:cNvSpPr>
          <p:nvPr>
            <p:ph type="sldNum" sz="quarter" idx="12"/>
          </p:nvPr>
        </p:nvSpPr>
        <p:spPr/>
        <p:txBody>
          <a:bodyPr/>
          <a:lstStyle/>
          <a:p>
            <a:fld id="{C7372CB3-99B4-4260-809C-DFECCF526E48}" type="slidenum">
              <a:rPr lang="en-US" smtClean="0"/>
              <a:t>‹#›</a:t>
            </a:fld>
            <a:endParaRPr lang="en-US"/>
          </a:p>
        </p:txBody>
      </p:sp>
    </p:spTree>
    <p:extLst>
      <p:ext uri="{BB962C8B-B14F-4D97-AF65-F5344CB8AC3E}">
        <p14:creationId xmlns:p14="http://schemas.microsoft.com/office/powerpoint/2010/main" val="51652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66B3-853D-47CC-BA82-964EA8259E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B1BD0B-1CC6-4A3F-BDBE-7AF5714EAA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C4AE3-76C7-42A5-A18A-9CD2B6FB0A81}"/>
              </a:ext>
            </a:extLst>
          </p:cNvPr>
          <p:cNvSpPr>
            <a:spLocks noGrp="1"/>
          </p:cNvSpPr>
          <p:nvPr>
            <p:ph type="dt" sz="half" idx="10"/>
          </p:nvPr>
        </p:nvSpPr>
        <p:spPr/>
        <p:txBody>
          <a:bodyPr/>
          <a:lstStyle/>
          <a:p>
            <a:fld id="{E5889F23-C9D9-4336-BC11-66F1C6867864}" type="datetime1">
              <a:rPr lang="en-US" smtClean="0"/>
              <a:t>4/22/2025</a:t>
            </a:fld>
            <a:endParaRPr lang="en-US"/>
          </a:p>
        </p:txBody>
      </p:sp>
      <p:sp>
        <p:nvSpPr>
          <p:cNvPr id="5" name="Footer Placeholder 4">
            <a:extLst>
              <a:ext uri="{FF2B5EF4-FFF2-40B4-BE49-F238E27FC236}">
                <a16:creationId xmlns:a16="http://schemas.microsoft.com/office/drawing/2014/main" id="{F824777D-8304-446F-96A8-6194B5DF0335}"/>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18783C06-5C47-4B64-B30A-E6B3699E1E07}"/>
              </a:ext>
            </a:extLst>
          </p:cNvPr>
          <p:cNvSpPr>
            <a:spLocks noGrp="1"/>
          </p:cNvSpPr>
          <p:nvPr>
            <p:ph type="sldNum" sz="quarter" idx="12"/>
          </p:nvPr>
        </p:nvSpPr>
        <p:spPr/>
        <p:txBody>
          <a:bodyPr/>
          <a:lstStyle/>
          <a:p>
            <a:fld id="{C7372CB3-99B4-4260-809C-DFECCF526E48}" type="slidenum">
              <a:rPr lang="en-US" smtClean="0"/>
              <a:t>‹#›</a:t>
            </a:fld>
            <a:endParaRPr lang="en-US"/>
          </a:p>
        </p:txBody>
      </p:sp>
    </p:spTree>
    <p:extLst>
      <p:ext uri="{BB962C8B-B14F-4D97-AF65-F5344CB8AC3E}">
        <p14:creationId xmlns:p14="http://schemas.microsoft.com/office/powerpoint/2010/main" val="2323637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2091BE-DFD6-4D47-9287-C95355F0AB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3E03DA-E23B-4912-AC85-70D9F7E897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373AA-8404-425E-AC4D-C541959E310E}"/>
              </a:ext>
            </a:extLst>
          </p:cNvPr>
          <p:cNvSpPr>
            <a:spLocks noGrp="1"/>
          </p:cNvSpPr>
          <p:nvPr>
            <p:ph type="dt" sz="half" idx="10"/>
          </p:nvPr>
        </p:nvSpPr>
        <p:spPr/>
        <p:txBody>
          <a:bodyPr/>
          <a:lstStyle/>
          <a:p>
            <a:fld id="{B7F4F557-EAD2-4777-9C85-0E94B7B0EFA8}" type="datetime1">
              <a:rPr lang="en-US" smtClean="0"/>
              <a:t>4/22/2025</a:t>
            </a:fld>
            <a:endParaRPr lang="en-US"/>
          </a:p>
        </p:txBody>
      </p:sp>
      <p:sp>
        <p:nvSpPr>
          <p:cNvPr id="5" name="Footer Placeholder 4">
            <a:extLst>
              <a:ext uri="{FF2B5EF4-FFF2-40B4-BE49-F238E27FC236}">
                <a16:creationId xmlns:a16="http://schemas.microsoft.com/office/drawing/2014/main" id="{80202E87-D430-4D65-BE7E-404CBFD74CB9}"/>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D3CB28CA-B0C2-43E9-8F2B-3AF636699381}"/>
              </a:ext>
            </a:extLst>
          </p:cNvPr>
          <p:cNvSpPr>
            <a:spLocks noGrp="1"/>
          </p:cNvSpPr>
          <p:nvPr>
            <p:ph type="sldNum" sz="quarter" idx="12"/>
          </p:nvPr>
        </p:nvSpPr>
        <p:spPr/>
        <p:txBody>
          <a:bodyPr/>
          <a:lstStyle/>
          <a:p>
            <a:fld id="{C7372CB3-99B4-4260-809C-DFECCF526E48}" type="slidenum">
              <a:rPr lang="en-US" smtClean="0"/>
              <a:t>‹#›</a:t>
            </a:fld>
            <a:endParaRPr lang="en-US"/>
          </a:p>
        </p:txBody>
      </p:sp>
    </p:spTree>
    <p:extLst>
      <p:ext uri="{BB962C8B-B14F-4D97-AF65-F5344CB8AC3E}">
        <p14:creationId xmlns:p14="http://schemas.microsoft.com/office/powerpoint/2010/main" val="230726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6AAF-BDBE-48EB-A917-F4B138CFD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E2143B-7F5C-468A-A9DC-8C55F83C11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803BF-325A-4C79-9AAA-DCCA0D2402F9}"/>
              </a:ext>
            </a:extLst>
          </p:cNvPr>
          <p:cNvSpPr>
            <a:spLocks noGrp="1"/>
          </p:cNvSpPr>
          <p:nvPr>
            <p:ph type="dt" sz="half" idx="10"/>
          </p:nvPr>
        </p:nvSpPr>
        <p:spPr/>
        <p:txBody>
          <a:bodyPr/>
          <a:lstStyle/>
          <a:p>
            <a:fld id="{7A3EA3E6-50AB-47F2-B17F-C40E368FC1C4}" type="datetime1">
              <a:rPr lang="en-US" smtClean="0"/>
              <a:t>4/22/2025</a:t>
            </a:fld>
            <a:endParaRPr lang="en-US"/>
          </a:p>
        </p:txBody>
      </p:sp>
      <p:sp>
        <p:nvSpPr>
          <p:cNvPr id="5" name="Footer Placeholder 4">
            <a:extLst>
              <a:ext uri="{FF2B5EF4-FFF2-40B4-BE49-F238E27FC236}">
                <a16:creationId xmlns:a16="http://schemas.microsoft.com/office/drawing/2014/main" id="{A7139CFE-956A-4845-83CA-8775E5371F59}"/>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7474D6E8-D1F8-49F0-8841-7BF4653FCC1C}"/>
              </a:ext>
            </a:extLst>
          </p:cNvPr>
          <p:cNvSpPr>
            <a:spLocks noGrp="1"/>
          </p:cNvSpPr>
          <p:nvPr>
            <p:ph type="sldNum" sz="quarter" idx="12"/>
          </p:nvPr>
        </p:nvSpPr>
        <p:spPr/>
        <p:txBody>
          <a:bodyPr/>
          <a:lstStyle/>
          <a:p>
            <a:fld id="{C7372CB3-99B4-4260-809C-DFECCF526E48}" type="slidenum">
              <a:rPr lang="en-US" smtClean="0"/>
              <a:t>‹#›</a:t>
            </a:fld>
            <a:endParaRPr lang="en-US"/>
          </a:p>
        </p:txBody>
      </p:sp>
    </p:spTree>
    <p:extLst>
      <p:ext uri="{BB962C8B-B14F-4D97-AF65-F5344CB8AC3E}">
        <p14:creationId xmlns:p14="http://schemas.microsoft.com/office/powerpoint/2010/main" val="143551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66BC-1A9D-4137-BF04-3C3A0C3F01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1E13BA-F9E7-40DA-BAB8-CAB5745910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894242-3816-431C-A14F-AB9CA9234FD7}"/>
              </a:ext>
            </a:extLst>
          </p:cNvPr>
          <p:cNvSpPr>
            <a:spLocks noGrp="1"/>
          </p:cNvSpPr>
          <p:nvPr>
            <p:ph type="dt" sz="half" idx="10"/>
          </p:nvPr>
        </p:nvSpPr>
        <p:spPr/>
        <p:txBody>
          <a:bodyPr/>
          <a:lstStyle/>
          <a:p>
            <a:fld id="{0B9321DD-8B2C-4624-B796-94C1F6711D96}" type="datetime1">
              <a:rPr lang="en-US" smtClean="0"/>
              <a:t>4/22/2025</a:t>
            </a:fld>
            <a:endParaRPr lang="en-US"/>
          </a:p>
        </p:txBody>
      </p:sp>
      <p:sp>
        <p:nvSpPr>
          <p:cNvPr id="5" name="Footer Placeholder 4">
            <a:extLst>
              <a:ext uri="{FF2B5EF4-FFF2-40B4-BE49-F238E27FC236}">
                <a16:creationId xmlns:a16="http://schemas.microsoft.com/office/drawing/2014/main" id="{FC1D2F78-98E1-4A5D-B1E6-46F3D1F73F94}"/>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B8BFABCF-AB3B-4504-9676-1168D0D8795C}"/>
              </a:ext>
            </a:extLst>
          </p:cNvPr>
          <p:cNvSpPr>
            <a:spLocks noGrp="1"/>
          </p:cNvSpPr>
          <p:nvPr>
            <p:ph type="sldNum" sz="quarter" idx="12"/>
          </p:nvPr>
        </p:nvSpPr>
        <p:spPr/>
        <p:txBody>
          <a:bodyPr/>
          <a:lstStyle/>
          <a:p>
            <a:fld id="{C7372CB3-99B4-4260-809C-DFECCF526E48}" type="slidenum">
              <a:rPr lang="en-US" smtClean="0"/>
              <a:t>‹#›</a:t>
            </a:fld>
            <a:endParaRPr lang="en-US"/>
          </a:p>
        </p:txBody>
      </p:sp>
    </p:spTree>
    <p:extLst>
      <p:ext uri="{BB962C8B-B14F-4D97-AF65-F5344CB8AC3E}">
        <p14:creationId xmlns:p14="http://schemas.microsoft.com/office/powerpoint/2010/main" val="207015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5CAD-461D-42ED-BA25-388C6D4C90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C0906-32F0-46C8-BB86-665713B469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D7E6B-F6E7-4A9C-A2B2-FA269BEB50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A3A850-ED35-41D1-A55A-5C543F5D4DE2}"/>
              </a:ext>
            </a:extLst>
          </p:cNvPr>
          <p:cNvSpPr>
            <a:spLocks noGrp="1"/>
          </p:cNvSpPr>
          <p:nvPr>
            <p:ph type="dt" sz="half" idx="10"/>
          </p:nvPr>
        </p:nvSpPr>
        <p:spPr/>
        <p:txBody>
          <a:bodyPr/>
          <a:lstStyle/>
          <a:p>
            <a:fld id="{1F2D5CC7-501C-489F-AD22-006A03DF3371}" type="datetime1">
              <a:rPr lang="en-US" smtClean="0"/>
              <a:t>4/22/2025</a:t>
            </a:fld>
            <a:endParaRPr lang="en-US"/>
          </a:p>
        </p:txBody>
      </p:sp>
      <p:sp>
        <p:nvSpPr>
          <p:cNvPr id="6" name="Footer Placeholder 5">
            <a:extLst>
              <a:ext uri="{FF2B5EF4-FFF2-40B4-BE49-F238E27FC236}">
                <a16:creationId xmlns:a16="http://schemas.microsoft.com/office/drawing/2014/main" id="{821118D5-E625-4A52-9D71-B717FE055076}"/>
              </a:ext>
            </a:extLst>
          </p:cNvPr>
          <p:cNvSpPr>
            <a:spLocks noGrp="1"/>
          </p:cNvSpPr>
          <p:nvPr>
            <p:ph type="ftr" sz="quarter" idx="11"/>
          </p:nvPr>
        </p:nvSpPr>
        <p:spPr/>
        <p:txBody>
          <a:bodyPr/>
          <a:lstStyle/>
          <a:p>
            <a:r>
              <a:rPr lang="en-US"/>
              <a:t>Marine Corps League</a:t>
            </a:r>
          </a:p>
        </p:txBody>
      </p:sp>
      <p:sp>
        <p:nvSpPr>
          <p:cNvPr id="7" name="Slide Number Placeholder 6">
            <a:extLst>
              <a:ext uri="{FF2B5EF4-FFF2-40B4-BE49-F238E27FC236}">
                <a16:creationId xmlns:a16="http://schemas.microsoft.com/office/drawing/2014/main" id="{F469860F-0AE0-431F-B8A9-5F5D2481DE58}"/>
              </a:ext>
            </a:extLst>
          </p:cNvPr>
          <p:cNvSpPr>
            <a:spLocks noGrp="1"/>
          </p:cNvSpPr>
          <p:nvPr>
            <p:ph type="sldNum" sz="quarter" idx="12"/>
          </p:nvPr>
        </p:nvSpPr>
        <p:spPr/>
        <p:txBody>
          <a:bodyPr/>
          <a:lstStyle/>
          <a:p>
            <a:fld id="{C7372CB3-99B4-4260-809C-DFECCF526E48}" type="slidenum">
              <a:rPr lang="en-US" smtClean="0"/>
              <a:t>‹#›</a:t>
            </a:fld>
            <a:endParaRPr lang="en-US"/>
          </a:p>
        </p:txBody>
      </p:sp>
    </p:spTree>
    <p:extLst>
      <p:ext uri="{BB962C8B-B14F-4D97-AF65-F5344CB8AC3E}">
        <p14:creationId xmlns:p14="http://schemas.microsoft.com/office/powerpoint/2010/main" val="3222887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156F-9051-417B-A214-3244D76CEE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0F6A37-4648-4DC4-B36A-864C5D3F15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B1E5F-977F-430F-9B62-5A1B7AE119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F3E2B4-1B7F-4C1F-88DE-950D7BB914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FD4D18-1247-4AB3-8C95-BBACCE6EA0B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B3F2CC-11D7-4479-8781-D3D38BA71F18}"/>
              </a:ext>
            </a:extLst>
          </p:cNvPr>
          <p:cNvSpPr>
            <a:spLocks noGrp="1"/>
          </p:cNvSpPr>
          <p:nvPr>
            <p:ph type="dt" sz="half" idx="10"/>
          </p:nvPr>
        </p:nvSpPr>
        <p:spPr/>
        <p:txBody>
          <a:bodyPr/>
          <a:lstStyle/>
          <a:p>
            <a:fld id="{9B3EBB0F-AF2D-423C-8273-E8A9CC499416}" type="datetime1">
              <a:rPr lang="en-US" smtClean="0"/>
              <a:t>4/22/2025</a:t>
            </a:fld>
            <a:endParaRPr lang="en-US"/>
          </a:p>
        </p:txBody>
      </p:sp>
      <p:sp>
        <p:nvSpPr>
          <p:cNvPr id="8" name="Footer Placeholder 7">
            <a:extLst>
              <a:ext uri="{FF2B5EF4-FFF2-40B4-BE49-F238E27FC236}">
                <a16:creationId xmlns:a16="http://schemas.microsoft.com/office/drawing/2014/main" id="{B6ADA0D0-C10C-4442-824A-D67BEAA3AD42}"/>
              </a:ext>
            </a:extLst>
          </p:cNvPr>
          <p:cNvSpPr>
            <a:spLocks noGrp="1"/>
          </p:cNvSpPr>
          <p:nvPr>
            <p:ph type="ftr" sz="quarter" idx="11"/>
          </p:nvPr>
        </p:nvSpPr>
        <p:spPr/>
        <p:txBody>
          <a:bodyPr/>
          <a:lstStyle/>
          <a:p>
            <a:r>
              <a:rPr lang="en-US"/>
              <a:t>Marine Corps League</a:t>
            </a:r>
          </a:p>
        </p:txBody>
      </p:sp>
      <p:sp>
        <p:nvSpPr>
          <p:cNvPr id="9" name="Slide Number Placeholder 8">
            <a:extLst>
              <a:ext uri="{FF2B5EF4-FFF2-40B4-BE49-F238E27FC236}">
                <a16:creationId xmlns:a16="http://schemas.microsoft.com/office/drawing/2014/main" id="{263D15C0-2D4D-4C6C-8CA1-8CEE72571AE1}"/>
              </a:ext>
            </a:extLst>
          </p:cNvPr>
          <p:cNvSpPr>
            <a:spLocks noGrp="1"/>
          </p:cNvSpPr>
          <p:nvPr>
            <p:ph type="sldNum" sz="quarter" idx="12"/>
          </p:nvPr>
        </p:nvSpPr>
        <p:spPr/>
        <p:txBody>
          <a:bodyPr/>
          <a:lstStyle/>
          <a:p>
            <a:fld id="{C7372CB3-99B4-4260-809C-DFECCF526E48}" type="slidenum">
              <a:rPr lang="en-US" smtClean="0"/>
              <a:t>‹#›</a:t>
            </a:fld>
            <a:endParaRPr lang="en-US"/>
          </a:p>
        </p:txBody>
      </p:sp>
    </p:spTree>
    <p:extLst>
      <p:ext uri="{BB962C8B-B14F-4D97-AF65-F5344CB8AC3E}">
        <p14:creationId xmlns:p14="http://schemas.microsoft.com/office/powerpoint/2010/main" val="2123793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9ADA-D3BD-4EFE-B43C-1CFC7A0670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DE1722-1B9B-4C99-B071-A6C4DCF28CC0}"/>
              </a:ext>
            </a:extLst>
          </p:cNvPr>
          <p:cNvSpPr>
            <a:spLocks noGrp="1"/>
          </p:cNvSpPr>
          <p:nvPr>
            <p:ph type="dt" sz="half" idx="10"/>
          </p:nvPr>
        </p:nvSpPr>
        <p:spPr/>
        <p:txBody>
          <a:bodyPr/>
          <a:lstStyle/>
          <a:p>
            <a:fld id="{8EC34993-D9FB-4771-9D0F-B0C5F4613F1C}" type="datetime1">
              <a:rPr lang="en-US" smtClean="0"/>
              <a:t>4/22/2025</a:t>
            </a:fld>
            <a:endParaRPr lang="en-US"/>
          </a:p>
        </p:txBody>
      </p:sp>
      <p:sp>
        <p:nvSpPr>
          <p:cNvPr id="4" name="Footer Placeholder 3">
            <a:extLst>
              <a:ext uri="{FF2B5EF4-FFF2-40B4-BE49-F238E27FC236}">
                <a16:creationId xmlns:a16="http://schemas.microsoft.com/office/drawing/2014/main" id="{B5FDED59-11E4-48E7-B6F3-DEF6A880E659}"/>
              </a:ext>
            </a:extLst>
          </p:cNvPr>
          <p:cNvSpPr>
            <a:spLocks noGrp="1"/>
          </p:cNvSpPr>
          <p:nvPr>
            <p:ph type="ftr" sz="quarter" idx="11"/>
          </p:nvPr>
        </p:nvSpPr>
        <p:spPr/>
        <p:txBody>
          <a:bodyPr/>
          <a:lstStyle/>
          <a:p>
            <a:r>
              <a:rPr lang="en-US"/>
              <a:t>Marine Corps League</a:t>
            </a:r>
          </a:p>
        </p:txBody>
      </p:sp>
      <p:sp>
        <p:nvSpPr>
          <p:cNvPr id="5" name="Slide Number Placeholder 4">
            <a:extLst>
              <a:ext uri="{FF2B5EF4-FFF2-40B4-BE49-F238E27FC236}">
                <a16:creationId xmlns:a16="http://schemas.microsoft.com/office/drawing/2014/main" id="{BE06D74B-D734-4623-94BB-30F88263F890}"/>
              </a:ext>
            </a:extLst>
          </p:cNvPr>
          <p:cNvSpPr>
            <a:spLocks noGrp="1"/>
          </p:cNvSpPr>
          <p:nvPr>
            <p:ph type="sldNum" sz="quarter" idx="12"/>
          </p:nvPr>
        </p:nvSpPr>
        <p:spPr/>
        <p:txBody>
          <a:bodyPr/>
          <a:lstStyle/>
          <a:p>
            <a:fld id="{C7372CB3-99B4-4260-809C-DFECCF526E48}" type="slidenum">
              <a:rPr lang="en-US" smtClean="0"/>
              <a:t>‹#›</a:t>
            </a:fld>
            <a:endParaRPr lang="en-US"/>
          </a:p>
        </p:txBody>
      </p:sp>
    </p:spTree>
    <p:extLst>
      <p:ext uri="{BB962C8B-B14F-4D97-AF65-F5344CB8AC3E}">
        <p14:creationId xmlns:p14="http://schemas.microsoft.com/office/powerpoint/2010/main" val="134163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DAA612-9BFF-4DA7-9F6C-2A350163950E}"/>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D57F69CE-87B3-4DEC-8EB6-05D7490ABD1F}"/>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E4429806-DACA-4885-B1EC-0EB2BC5C0FA6}"/>
              </a:ext>
            </a:extLst>
          </p:cNvPr>
          <p:cNvSpPr>
            <a:spLocks noGrp="1"/>
          </p:cNvSpPr>
          <p:nvPr>
            <p:ph type="sldNum" sz="quarter" idx="12"/>
          </p:nvPr>
        </p:nvSpPr>
        <p:spPr/>
        <p:txBody>
          <a:bodyPr/>
          <a:lstStyle/>
          <a:p>
            <a:fld id="{C7372CB3-99B4-4260-809C-DFECCF526E48}" type="slidenum">
              <a:rPr lang="en-US" smtClean="0"/>
              <a:t>‹#›</a:t>
            </a:fld>
            <a:endParaRPr lang="en-US"/>
          </a:p>
        </p:txBody>
      </p:sp>
    </p:spTree>
    <p:extLst>
      <p:ext uri="{BB962C8B-B14F-4D97-AF65-F5344CB8AC3E}">
        <p14:creationId xmlns:p14="http://schemas.microsoft.com/office/powerpoint/2010/main" val="1156216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DAD0-3386-495D-96C5-6DF62B860A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D7DC05-414B-4EAE-8718-B03D9095FD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C05391-FE4E-434A-84B3-1474ADCBA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881FA6-97CB-433A-A84E-66231C4892EB}"/>
              </a:ext>
            </a:extLst>
          </p:cNvPr>
          <p:cNvSpPr>
            <a:spLocks noGrp="1"/>
          </p:cNvSpPr>
          <p:nvPr>
            <p:ph type="dt" sz="half" idx="10"/>
          </p:nvPr>
        </p:nvSpPr>
        <p:spPr/>
        <p:txBody>
          <a:bodyPr/>
          <a:lstStyle/>
          <a:p>
            <a:fld id="{99DEEAEC-D5DA-4DFB-9303-4597AD1EE36D}" type="datetime1">
              <a:rPr lang="en-US" smtClean="0"/>
              <a:t>4/22/2025</a:t>
            </a:fld>
            <a:endParaRPr lang="en-US"/>
          </a:p>
        </p:txBody>
      </p:sp>
      <p:sp>
        <p:nvSpPr>
          <p:cNvPr id="6" name="Footer Placeholder 5">
            <a:extLst>
              <a:ext uri="{FF2B5EF4-FFF2-40B4-BE49-F238E27FC236}">
                <a16:creationId xmlns:a16="http://schemas.microsoft.com/office/drawing/2014/main" id="{9CAD2BBC-8401-401D-8131-B8781F67C872}"/>
              </a:ext>
            </a:extLst>
          </p:cNvPr>
          <p:cNvSpPr>
            <a:spLocks noGrp="1"/>
          </p:cNvSpPr>
          <p:nvPr>
            <p:ph type="ftr" sz="quarter" idx="11"/>
          </p:nvPr>
        </p:nvSpPr>
        <p:spPr/>
        <p:txBody>
          <a:bodyPr/>
          <a:lstStyle/>
          <a:p>
            <a:r>
              <a:rPr lang="en-US"/>
              <a:t>Marine Corps League</a:t>
            </a:r>
          </a:p>
        </p:txBody>
      </p:sp>
      <p:sp>
        <p:nvSpPr>
          <p:cNvPr id="7" name="Slide Number Placeholder 6">
            <a:extLst>
              <a:ext uri="{FF2B5EF4-FFF2-40B4-BE49-F238E27FC236}">
                <a16:creationId xmlns:a16="http://schemas.microsoft.com/office/drawing/2014/main" id="{61E3924C-5519-4A82-9588-3BD509DB8C09}"/>
              </a:ext>
            </a:extLst>
          </p:cNvPr>
          <p:cNvSpPr>
            <a:spLocks noGrp="1"/>
          </p:cNvSpPr>
          <p:nvPr>
            <p:ph type="sldNum" sz="quarter" idx="12"/>
          </p:nvPr>
        </p:nvSpPr>
        <p:spPr/>
        <p:txBody>
          <a:bodyPr/>
          <a:lstStyle/>
          <a:p>
            <a:fld id="{C7372CB3-99B4-4260-809C-DFECCF526E48}" type="slidenum">
              <a:rPr lang="en-US" smtClean="0"/>
              <a:t>‹#›</a:t>
            </a:fld>
            <a:endParaRPr lang="en-US"/>
          </a:p>
        </p:txBody>
      </p:sp>
    </p:spTree>
    <p:extLst>
      <p:ext uri="{BB962C8B-B14F-4D97-AF65-F5344CB8AC3E}">
        <p14:creationId xmlns:p14="http://schemas.microsoft.com/office/powerpoint/2010/main" val="2138311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5E6B-E172-4388-A222-7EEC4C1C4B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DD18B9-4467-433B-BA66-F374EEE50A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F00342-1561-40D8-9AB0-EF320D47F6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0668F8-148A-47AF-8DAB-62A91ED3EBD1}"/>
              </a:ext>
            </a:extLst>
          </p:cNvPr>
          <p:cNvSpPr>
            <a:spLocks noGrp="1"/>
          </p:cNvSpPr>
          <p:nvPr>
            <p:ph type="dt" sz="half" idx="10"/>
          </p:nvPr>
        </p:nvSpPr>
        <p:spPr/>
        <p:txBody>
          <a:bodyPr/>
          <a:lstStyle/>
          <a:p>
            <a:fld id="{17919AF7-4D6A-43C7-A535-FD86E62F8773}" type="datetime1">
              <a:rPr lang="en-US" smtClean="0"/>
              <a:t>4/22/2025</a:t>
            </a:fld>
            <a:endParaRPr lang="en-US"/>
          </a:p>
        </p:txBody>
      </p:sp>
      <p:sp>
        <p:nvSpPr>
          <p:cNvPr id="6" name="Footer Placeholder 5">
            <a:extLst>
              <a:ext uri="{FF2B5EF4-FFF2-40B4-BE49-F238E27FC236}">
                <a16:creationId xmlns:a16="http://schemas.microsoft.com/office/drawing/2014/main" id="{A288A497-3EF7-4DEA-8F0A-7A89ECA12627}"/>
              </a:ext>
            </a:extLst>
          </p:cNvPr>
          <p:cNvSpPr>
            <a:spLocks noGrp="1"/>
          </p:cNvSpPr>
          <p:nvPr>
            <p:ph type="ftr" sz="quarter" idx="11"/>
          </p:nvPr>
        </p:nvSpPr>
        <p:spPr/>
        <p:txBody>
          <a:bodyPr/>
          <a:lstStyle/>
          <a:p>
            <a:r>
              <a:rPr lang="en-US"/>
              <a:t>Marine Corps League</a:t>
            </a:r>
          </a:p>
        </p:txBody>
      </p:sp>
      <p:sp>
        <p:nvSpPr>
          <p:cNvPr id="7" name="Slide Number Placeholder 6">
            <a:extLst>
              <a:ext uri="{FF2B5EF4-FFF2-40B4-BE49-F238E27FC236}">
                <a16:creationId xmlns:a16="http://schemas.microsoft.com/office/drawing/2014/main" id="{9C69EF81-69C9-4328-9C6F-1019E6AB0F51}"/>
              </a:ext>
            </a:extLst>
          </p:cNvPr>
          <p:cNvSpPr>
            <a:spLocks noGrp="1"/>
          </p:cNvSpPr>
          <p:nvPr>
            <p:ph type="sldNum" sz="quarter" idx="12"/>
          </p:nvPr>
        </p:nvSpPr>
        <p:spPr/>
        <p:txBody>
          <a:bodyPr/>
          <a:lstStyle/>
          <a:p>
            <a:fld id="{C7372CB3-99B4-4260-809C-DFECCF526E48}" type="slidenum">
              <a:rPr lang="en-US" smtClean="0"/>
              <a:t>‹#›</a:t>
            </a:fld>
            <a:endParaRPr lang="en-US"/>
          </a:p>
        </p:txBody>
      </p:sp>
    </p:spTree>
    <p:extLst>
      <p:ext uri="{BB962C8B-B14F-4D97-AF65-F5344CB8AC3E}">
        <p14:creationId xmlns:p14="http://schemas.microsoft.com/office/powerpoint/2010/main" val="3880825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363DC7-9074-4440-8E0D-4521E6AE0B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754D81-80A7-474E-A55C-E3CD2FF178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BCDB9-6F9C-4A65-A897-99094A618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315A5-CD6D-44F4-AB9C-7CD9C91B3E2E}" type="datetime1">
              <a:rPr lang="en-US" smtClean="0"/>
              <a:t>4/22/2025</a:t>
            </a:fld>
            <a:endParaRPr lang="en-US"/>
          </a:p>
        </p:txBody>
      </p:sp>
      <p:sp>
        <p:nvSpPr>
          <p:cNvPr id="5" name="Footer Placeholder 4">
            <a:extLst>
              <a:ext uri="{FF2B5EF4-FFF2-40B4-BE49-F238E27FC236}">
                <a16:creationId xmlns:a16="http://schemas.microsoft.com/office/drawing/2014/main" id="{301CF10E-465C-4354-A123-1AAC1A8766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Marine Corps League</a:t>
            </a:r>
          </a:p>
        </p:txBody>
      </p:sp>
      <p:sp>
        <p:nvSpPr>
          <p:cNvPr id="6" name="Slide Number Placeholder 5">
            <a:extLst>
              <a:ext uri="{FF2B5EF4-FFF2-40B4-BE49-F238E27FC236}">
                <a16:creationId xmlns:a16="http://schemas.microsoft.com/office/drawing/2014/main" id="{301E7396-81D1-444D-98BB-519707741F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2CB3-99B4-4260-809C-DFECCF526E48}" type="slidenum">
              <a:rPr lang="en-US" smtClean="0"/>
              <a:t>‹#›</a:t>
            </a:fld>
            <a:endParaRPr lang="en-US"/>
          </a:p>
        </p:txBody>
      </p:sp>
    </p:spTree>
    <p:extLst>
      <p:ext uri="{BB962C8B-B14F-4D97-AF65-F5344CB8AC3E}">
        <p14:creationId xmlns:p14="http://schemas.microsoft.com/office/powerpoint/2010/main" val="3750905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va.gov/burials-memorials/pre-need-eligibility/"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va.gov/burials-memorials/pre-need-eligibility/"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tel:711" TargetMode="External"/><Relationship Id="rId4" Type="http://schemas.openxmlformats.org/officeDocument/2006/relationships/hyperlink" Target="tel:+18005351117"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va.gov/burials-memorials/memorial-items/burial-flags/"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eauth.va.gov/accessva/?cspSelectFor=quicksubmit" TargetMode="External"/><Relationship Id="rId2" Type="http://schemas.openxmlformats.org/officeDocument/2006/relationships/hyperlink" Target="https://www.va.gov/burials-memorials/memorial-items/headstones-markers-medallion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hqmc.marines.mil/Agencies/Casualty-MFPC/Funeral-Honors/"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hqmc.marines.mil/Agencies/Casualty-MFPC/Funeral-Honors/"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mailto:HQMC.Funeral.Honors@USMC.mi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archives.gov/veterans/military-service-records#emergency"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hyperlink" Target="https://www.mcleaguelibrary.org/veterans-service-officer/" TargetMode="External"/><Relationship Id="rId7" Type="http://schemas.openxmlformats.org/officeDocument/2006/relationships/hyperlink" Target="https://www.hqmc.marines.mil/Agencies/Casualty-MFPC/Funeral-Honors/"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va.gov/burials-memorials/pre-need-eligibility/" TargetMode="External"/><Relationship Id="rId5" Type="http://schemas.openxmlformats.org/officeDocument/2006/relationships/hyperlink" Target="https://www.va.gov/burials-memorials/" TargetMode="External"/><Relationship Id="rId4" Type="http://schemas.openxmlformats.org/officeDocument/2006/relationships/hyperlink" Target="https://www.archives.gov/veterans/military-service-records/standard-form-18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mcleaguelibrary.org/veterans-service-officer/" TargetMode="External"/><Relationship Id="rId7" Type="http://schemas.openxmlformats.org/officeDocument/2006/relationships/hyperlink" Target="https://www.hqmc.marines.mil/Agencies/Casualty-MFPC/Funeral-Honors/"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va.gov/burials-memorials/pre-need-eligibility/" TargetMode="External"/><Relationship Id="rId5" Type="http://schemas.openxmlformats.org/officeDocument/2006/relationships/hyperlink" Target="https://www.va.gov/burials-memorials/" TargetMode="External"/><Relationship Id="rId4" Type="http://schemas.openxmlformats.org/officeDocument/2006/relationships/hyperlink" Target="https://www.archives.gov/veterans/military-service-records/standard-form-18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mcleaguelibrary.org/veterans-service-officer/" TargetMode="External"/><Relationship Id="rId7" Type="http://schemas.openxmlformats.org/officeDocument/2006/relationships/hyperlink" Target="https://www.hqmc.marines.mil/Agencies/Casualty-MFPC/Funeral-Honors/"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va.gov/burials-memorials/pre-need-eligibility/" TargetMode="External"/><Relationship Id="rId5" Type="http://schemas.openxmlformats.org/officeDocument/2006/relationships/hyperlink" Target="https://www.va.gov/burials-memorials/" TargetMode="External"/><Relationship Id="rId4" Type="http://schemas.openxmlformats.org/officeDocument/2006/relationships/hyperlink" Target="https://www.archives.gov/veterans/military-service-records/standard-form-18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mcleaguelibrary.org/veterans-service-officer/" TargetMode="External"/><Relationship Id="rId7" Type="http://schemas.openxmlformats.org/officeDocument/2006/relationships/hyperlink" Target="https://www.hqmc.marines.mil/Agencies/Casualty-MFPC/Funeral-Honors/"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va.gov/burials-memorials/pre-need-eligibility/" TargetMode="External"/><Relationship Id="rId5" Type="http://schemas.openxmlformats.org/officeDocument/2006/relationships/hyperlink" Target="https://www.va.gov/burials-memorials/" TargetMode="External"/><Relationship Id="rId4" Type="http://schemas.openxmlformats.org/officeDocument/2006/relationships/hyperlink" Target="https://www.archives.gov/veterans/military-service-records/standard-form-18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va.gov/geriatrics/pages/advance_care_planning_topics.asp"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archives.gov/veterans/military-service-records/standard-form-180"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rchives.gov/veterans/military-service-records/standard-form-180"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5E504-7BD3-7440-9459-D2853A87992C}"/>
              </a:ext>
            </a:extLst>
          </p:cNvPr>
          <p:cNvSpPr>
            <a:spLocks noGrp="1"/>
          </p:cNvSpPr>
          <p:nvPr>
            <p:ph type="title"/>
          </p:nvPr>
        </p:nvSpPr>
        <p:spPr>
          <a:xfrm>
            <a:off x="2141848" y="455445"/>
            <a:ext cx="7908303" cy="1325563"/>
          </a:xfrm>
        </p:spPr>
        <p:txBody>
          <a:bodyPr/>
          <a:lstStyle/>
          <a:p>
            <a:pPr algn="ctr"/>
            <a:r>
              <a:rPr lang="en-US" dirty="0">
                <a:latin typeface="Aptos Black" panose="020F0502020204030204" pitchFamily="34" charset="0"/>
              </a:rPr>
              <a:t>End of Life Preparation Guide</a:t>
            </a:r>
          </a:p>
        </p:txBody>
      </p:sp>
      <p:sp>
        <p:nvSpPr>
          <p:cNvPr id="4" name="Date Placeholder 3">
            <a:extLst>
              <a:ext uri="{FF2B5EF4-FFF2-40B4-BE49-F238E27FC236}">
                <a16:creationId xmlns:a16="http://schemas.microsoft.com/office/drawing/2014/main" id="{EEEF07B1-E985-DB53-3505-D15ADDAD5CDB}"/>
              </a:ext>
            </a:extLst>
          </p:cNvPr>
          <p:cNvSpPr>
            <a:spLocks noGrp="1"/>
          </p:cNvSpPr>
          <p:nvPr>
            <p:ph type="dt" sz="half" idx="10"/>
          </p:nvPr>
        </p:nvSpPr>
        <p:spPr/>
        <p:txBody>
          <a:bodyPr/>
          <a:lstStyle/>
          <a:p>
            <a:fld id="{7A3EA3E6-50AB-47F2-B17F-C40E368FC1C4}" type="datetime1">
              <a:rPr lang="en-US" smtClean="0"/>
              <a:t>4/22/2025</a:t>
            </a:fld>
            <a:endParaRPr lang="en-US"/>
          </a:p>
        </p:txBody>
      </p:sp>
      <p:sp>
        <p:nvSpPr>
          <p:cNvPr id="5" name="Footer Placeholder 4">
            <a:extLst>
              <a:ext uri="{FF2B5EF4-FFF2-40B4-BE49-F238E27FC236}">
                <a16:creationId xmlns:a16="http://schemas.microsoft.com/office/drawing/2014/main" id="{813CC7C7-2C23-F849-A410-C99B64392307}"/>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A82CE57C-D1BD-8D90-F88F-086AA1C5D6DD}"/>
              </a:ext>
            </a:extLst>
          </p:cNvPr>
          <p:cNvSpPr>
            <a:spLocks noGrp="1"/>
          </p:cNvSpPr>
          <p:nvPr>
            <p:ph type="sldNum" sz="quarter" idx="12"/>
          </p:nvPr>
        </p:nvSpPr>
        <p:spPr/>
        <p:txBody>
          <a:bodyPr/>
          <a:lstStyle/>
          <a:p>
            <a:fld id="{C7372CB3-99B4-4260-809C-DFECCF526E48}" type="slidenum">
              <a:rPr lang="en-US" smtClean="0"/>
              <a:t>1</a:t>
            </a:fld>
            <a:endParaRPr lang="en-US"/>
          </a:p>
        </p:txBody>
      </p:sp>
      <p:pic>
        <p:nvPicPr>
          <p:cNvPr id="7" name="Content Placeholder 6">
            <a:extLst>
              <a:ext uri="{FF2B5EF4-FFF2-40B4-BE49-F238E27FC236}">
                <a16:creationId xmlns:a16="http://schemas.microsoft.com/office/drawing/2014/main" id="{9E5332F1-BFF3-F31C-B543-7189E8EABB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4308" y="2270763"/>
            <a:ext cx="3058411" cy="3348817"/>
          </a:xfrm>
          <a:prstGeom prst="rect">
            <a:avLst/>
          </a:prstGeom>
        </p:spPr>
      </p:pic>
      <p:pic>
        <p:nvPicPr>
          <p:cNvPr id="9" name="Picture 8" descr="Logo&#10;&#10;AI-generated content may be incorrect.">
            <a:extLst>
              <a:ext uri="{FF2B5EF4-FFF2-40B4-BE49-F238E27FC236}">
                <a16:creationId xmlns:a16="http://schemas.microsoft.com/office/drawing/2014/main" id="{89589CB6-C69D-1D00-21BE-9B5571CEA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280" y="2270763"/>
            <a:ext cx="2850871" cy="3124986"/>
          </a:xfrm>
          <a:prstGeom prst="rect">
            <a:avLst/>
          </a:prstGeom>
        </p:spPr>
      </p:pic>
    </p:spTree>
    <p:extLst>
      <p:ext uri="{BB962C8B-B14F-4D97-AF65-F5344CB8AC3E}">
        <p14:creationId xmlns:p14="http://schemas.microsoft.com/office/powerpoint/2010/main" val="30438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EB2D4-F6FC-1E74-73F0-E8AAA34A859D}"/>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19234257-6A6D-14A9-3AA0-AF6A5B764431}"/>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C925AC19-46E6-6EF6-3B82-A011D2F5A03A}"/>
              </a:ext>
            </a:extLst>
          </p:cNvPr>
          <p:cNvSpPr>
            <a:spLocks noGrp="1"/>
          </p:cNvSpPr>
          <p:nvPr>
            <p:ph type="sldNum" sz="quarter" idx="12"/>
          </p:nvPr>
        </p:nvSpPr>
        <p:spPr/>
        <p:txBody>
          <a:bodyPr/>
          <a:lstStyle/>
          <a:p>
            <a:fld id="{C7372CB3-99B4-4260-809C-DFECCF526E48}" type="slidenum">
              <a:rPr lang="en-US" smtClean="0"/>
              <a:t>10</a:t>
            </a:fld>
            <a:endParaRPr lang="en-US"/>
          </a:p>
        </p:txBody>
      </p:sp>
      <p:sp>
        <p:nvSpPr>
          <p:cNvPr id="8" name="TextBox 7">
            <a:extLst>
              <a:ext uri="{FF2B5EF4-FFF2-40B4-BE49-F238E27FC236}">
                <a16:creationId xmlns:a16="http://schemas.microsoft.com/office/drawing/2014/main" id="{490EB0C0-7297-D8AD-2D31-17B120D6F386}"/>
              </a:ext>
            </a:extLst>
          </p:cNvPr>
          <p:cNvSpPr txBox="1"/>
          <p:nvPr/>
        </p:nvSpPr>
        <p:spPr>
          <a:xfrm>
            <a:off x="1839973" y="308654"/>
            <a:ext cx="8512053" cy="369332"/>
          </a:xfrm>
          <a:prstGeom prst="rect">
            <a:avLst/>
          </a:prstGeom>
          <a:noFill/>
        </p:spPr>
        <p:txBody>
          <a:bodyPr wrap="square">
            <a:spAutoFit/>
          </a:bodyPr>
          <a:lstStyle/>
          <a:p>
            <a:r>
              <a:rPr lang="en-US" dirty="0">
                <a:latin typeface="Aptos Black" panose="020B0004020202020204" pitchFamily="34" charset="0"/>
              </a:rPr>
              <a:t>Standard Form-180 (SF-180) Request Pertaining to Military Records (DD-214)</a:t>
            </a:r>
          </a:p>
        </p:txBody>
      </p:sp>
      <p:sp>
        <p:nvSpPr>
          <p:cNvPr id="7" name="TextBox 6">
            <a:extLst>
              <a:ext uri="{FF2B5EF4-FFF2-40B4-BE49-F238E27FC236}">
                <a16:creationId xmlns:a16="http://schemas.microsoft.com/office/drawing/2014/main" id="{01E9F939-BBBA-6877-5167-A157A3599FE4}"/>
              </a:ext>
            </a:extLst>
          </p:cNvPr>
          <p:cNvSpPr txBox="1"/>
          <p:nvPr/>
        </p:nvSpPr>
        <p:spPr>
          <a:xfrm>
            <a:off x="1839973" y="5987018"/>
            <a:ext cx="9233283" cy="369332"/>
          </a:xfrm>
          <a:prstGeom prst="rect">
            <a:avLst/>
          </a:prstGeom>
          <a:noFill/>
        </p:spPr>
        <p:txBody>
          <a:bodyPr wrap="square" rtlCol="0">
            <a:spAutoFit/>
          </a:bodyPr>
          <a:lstStyle/>
          <a:p>
            <a:r>
              <a:rPr lang="en-US" dirty="0"/>
              <a:t>When prompted </a:t>
            </a:r>
            <a:r>
              <a:rPr lang="en-US" b="1" dirty="0"/>
              <a:t>Save As </a:t>
            </a:r>
            <a:r>
              <a:rPr lang="en-US" dirty="0"/>
              <a:t>and you will be able to download a fillable document to your computer.</a:t>
            </a:r>
          </a:p>
        </p:txBody>
      </p:sp>
      <p:pic>
        <p:nvPicPr>
          <p:cNvPr id="12" name="Picture 11">
            <a:extLst>
              <a:ext uri="{FF2B5EF4-FFF2-40B4-BE49-F238E27FC236}">
                <a16:creationId xmlns:a16="http://schemas.microsoft.com/office/drawing/2014/main" id="{03412DC1-0B22-88AD-BE2E-C779652FB9EB}"/>
              </a:ext>
            </a:extLst>
          </p:cNvPr>
          <p:cNvPicPr>
            <a:picLocks noChangeAspect="1"/>
          </p:cNvPicPr>
          <p:nvPr/>
        </p:nvPicPr>
        <p:blipFill>
          <a:blip r:embed="rId2"/>
          <a:srcRect l="69163" t="4021" r="11605" b="53077"/>
          <a:stretch/>
        </p:blipFill>
        <p:spPr>
          <a:xfrm>
            <a:off x="4785946" y="677986"/>
            <a:ext cx="6567853" cy="5309032"/>
          </a:xfrm>
          <a:prstGeom prst="rect">
            <a:avLst/>
          </a:prstGeom>
        </p:spPr>
      </p:pic>
      <p:sp>
        <p:nvSpPr>
          <p:cNvPr id="5" name="TextBox 4">
            <a:extLst>
              <a:ext uri="{FF2B5EF4-FFF2-40B4-BE49-F238E27FC236}">
                <a16:creationId xmlns:a16="http://schemas.microsoft.com/office/drawing/2014/main" id="{42F88E95-309E-67FE-C8FB-438D03CB91AA}"/>
              </a:ext>
            </a:extLst>
          </p:cNvPr>
          <p:cNvSpPr txBox="1"/>
          <p:nvPr/>
        </p:nvSpPr>
        <p:spPr>
          <a:xfrm>
            <a:off x="518746" y="1019908"/>
            <a:ext cx="373673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Fill out the form to best of your ability as completeness will ensure timely and effective processing</a:t>
            </a:r>
          </a:p>
          <a:p>
            <a:pPr marL="285750" indent="-285750">
              <a:buFont typeface="Arial" panose="020B0604020202020204" pitchFamily="34" charset="0"/>
              <a:buChar char="•"/>
            </a:pPr>
            <a:r>
              <a:rPr lang="en-US" dirty="0"/>
              <a:t>Your can print and sign if unable to sign digitally</a:t>
            </a:r>
          </a:p>
          <a:p>
            <a:pPr marL="285750" indent="-285750">
              <a:buFont typeface="Arial" panose="020B0604020202020204" pitchFamily="34" charset="0"/>
              <a:buChar char="•"/>
            </a:pPr>
            <a:r>
              <a:rPr lang="en-US" dirty="0"/>
              <a:t>Submit completed form via fax to: </a:t>
            </a:r>
            <a:r>
              <a:rPr lang="en-US" b="1" dirty="0">
                <a:latin typeface="Aptos Black" panose="020B0004020202020204" pitchFamily="34" charset="0"/>
              </a:rPr>
              <a:t>314-801-9195</a:t>
            </a:r>
          </a:p>
          <a:p>
            <a:pPr marL="285750" indent="-285750">
              <a:buFont typeface="Arial" panose="020B0604020202020204" pitchFamily="34" charset="0"/>
              <a:buChar char="•"/>
            </a:pPr>
            <a:r>
              <a:rPr lang="en-US" dirty="0"/>
              <a:t>Mail form to: </a:t>
            </a:r>
          </a:p>
          <a:p>
            <a:pPr lvl="1"/>
            <a:r>
              <a:rPr lang="en-US" b="0" i="0" dirty="0">
                <a:effectLst/>
                <a:latin typeface="Source Sans Pro" panose="020F0502020204030204" pitchFamily="34" charset="0"/>
              </a:rPr>
              <a:t>National Personnel Records Center</a:t>
            </a:r>
            <a:br>
              <a:rPr lang="en-US" dirty="0"/>
            </a:br>
            <a:r>
              <a:rPr lang="en-US" b="0" i="0" dirty="0">
                <a:effectLst/>
                <a:latin typeface="Source Sans Pro" panose="020F0502020204030204" pitchFamily="34" charset="0"/>
              </a:rPr>
              <a:t>1 Archives Drive</a:t>
            </a:r>
            <a:br>
              <a:rPr lang="en-US" dirty="0"/>
            </a:br>
            <a:r>
              <a:rPr lang="en-US" b="0" i="0" dirty="0">
                <a:effectLst/>
                <a:latin typeface="Source Sans Pro" panose="020F0502020204030204" pitchFamily="34" charset="0"/>
              </a:rPr>
              <a:t>St. Louis, MO 63138</a:t>
            </a:r>
            <a:endParaRPr lang="en-US" dirty="0"/>
          </a:p>
        </p:txBody>
      </p:sp>
    </p:spTree>
    <p:extLst>
      <p:ext uri="{BB962C8B-B14F-4D97-AF65-F5344CB8AC3E}">
        <p14:creationId xmlns:p14="http://schemas.microsoft.com/office/powerpoint/2010/main" val="2371484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F083EE-1681-4EE5-CF9D-7CB1556E0DA0}"/>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019ECF70-2C6B-6B6C-5ECC-6A11DCCE770D}"/>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612311AB-2952-9E48-4658-5C07DB15C84A}"/>
              </a:ext>
            </a:extLst>
          </p:cNvPr>
          <p:cNvSpPr>
            <a:spLocks noGrp="1"/>
          </p:cNvSpPr>
          <p:nvPr>
            <p:ph type="sldNum" sz="quarter" idx="12"/>
          </p:nvPr>
        </p:nvSpPr>
        <p:spPr/>
        <p:txBody>
          <a:bodyPr/>
          <a:lstStyle/>
          <a:p>
            <a:fld id="{C7372CB3-99B4-4260-809C-DFECCF526E48}" type="slidenum">
              <a:rPr lang="en-US" smtClean="0"/>
              <a:t>11</a:t>
            </a:fld>
            <a:endParaRPr lang="en-US"/>
          </a:p>
        </p:txBody>
      </p:sp>
      <p:sp>
        <p:nvSpPr>
          <p:cNvPr id="11" name="TextBox 10">
            <a:extLst>
              <a:ext uri="{FF2B5EF4-FFF2-40B4-BE49-F238E27FC236}">
                <a16:creationId xmlns:a16="http://schemas.microsoft.com/office/drawing/2014/main" id="{61EBC85B-90EA-9776-B1EF-01F38CE1E77B}"/>
              </a:ext>
            </a:extLst>
          </p:cNvPr>
          <p:cNvSpPr txBox="1"/>
          <p:nvPr/>
        </p:nvSpPr>
        <p:spPr>
          <a:xfrm>
            <a:off x="3581400" y="44449"/>
            <a:ext cx="5657119" cy="523220"/>
          </a:xfrm>
          <a:prstGeom prst="rect">
            <a:avLst/>
          </a:prstGeom>
          <a:noFill/>
        </p:spPr>
        <p:txBody>
          <a:bodyPr wrap="square" rtlCol="0">
            <a:spAutoFit/>
          </a:bodyPr>
          <a:lstStyle/>
          <a:p>
            <a:r>
              <a:rPr lang="en-US" sz="2800" u="sng" dirty="0">
                <a:latin typeface="Aptos Black" panose="020B0004020202020204" pitchFamily="34" charset="0"/>
              </a:rPr>
              <a:t>Pre-Needs Eligibility Application</a:t>
            </a:r>
          </a:p>
        </p:txBody>
      </p:sp>
      <p:sp>
        <p:nvSpPr>
          <p:cNvPr id="12" name="Rectangle 11">
            <a:extLst>
              <a:ext uri="{FF2B5EF4-FFF2-40B4-BE49-F238E27FC236}">
                <a16:creationId xmlns:a16="http://schemas.microsoft.com/office/drawing/2014/main" id="{78801933-6A13-C579-FF76-5279FCF2B45D}"/>
              </a:ext>
            </a:extLst>
          </p:cNvPr>
          <p:cNvSpPr/>
          <p:nvPr/>
        </p:nvSpPr>
        <p:spPr>
          <a:xfrm>
            <a:off x="97409" y="565046"/>
            <a:ext cx="11956845" cy="2620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8C73705-7156-92DD-41B1-9A599CABDC66}"/>
              </a:ext>
            </a:extLst>
          </p:cNvPr>
          <p:cNvSpPr txBox="1"/>
          <p:nvPr/>
        </p:nvSpPr>
        <p:spPr>
          <a:xfrm>
            <a:off x="3581400" y="901464"/>
            <a:ext cx="6097464" cy="369332"/>
          </a:xfrm>
          <a:prstGeom prst="rect">
            <a:avLst/>
          </a:prstGeom>
          <a:noFill/>
        </p:spPr>
        <p:txBody>
          <a:bodyPr wrap="square">
            <a:spAutoFit/>
          </a:bodyPr>
          <a:lstStyle/>
          <a:p>
            <a:r>
              <a:rPr lang="en-US" dirty="0">
                <a:hlinkClick r:id="rId2"/>
              </a:rPr>
              <a:t>https://www.va.gov/burials-memorials/pre-need-eligibility/</a:t>
            </a:r>
            <a:endParaRPr lang="en-US" dirty="0"/>
          </a:p>
        </p:txBody>
      </p:sp>
      <p:pic>
        <p:nvPicPr>
          <p:cNvPr id="17" name="Picture 16">
            <a:extLst>
              <a:ext uri="{FF2B5EF4-FFF2-40B4-BE49-F238E27FC236}">
                <a16:creationId xmlns:a16="http://schemas.microsoft.com/office/drawing/2014/main" id="{39BC13BA-BCDA-CAFD-1F20-B35A2DB56FE9}"/>
              </a:ext>
            </a:extLst>
          </p:cNvPr>
          <p:cNvPicPr>
            <a:picLocks noChangeAspect="1"/>
          </p:cNvPicPr>
          <p:nvPr/>
        </p:nvPicPr>
        <p:blipFill>
          <a:blip r:embed="rId3"/>
          <a:srcRect l="60553" t="5385" r="10649" b="53718"/>
          <a:stretch/>
        </p:blipFill>
        <p:spPr>
          <a:xfrm>
            <a:off x="1200496" y="1345117"/>
            <a:ext cx="9750669" cy="5102390"/>
          </a:xfrm>
          <a:prstGeom prst="rect">
            <a:avLst/>
          </a:prstGeom>
        </p:spPr>
      </p:pic>
    </p:spTree>
    <p:extLst>
      <p:ext uri="{BB962C8B-B14F-4D97-AF65-F5344CB8AC3E}">
        <p14:creationId xmlns:p14="http://schemas.microsoft.com/office/powerpoint/2010/main" val="3170390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dirty="0"/>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12</a:t>
            </a:fld>
            <a:endParaRPr lang="en-US"/>
          </a:p>
        </p:txBody>
      </p:sp>
      <p:pic>
        <p:nvPicPr>
          <p:cNvPr id="7" name="Picture 6">
            <a:extLst>
              <a:ext uri="{FF2B5EF4-FFF2-40B4-BE49-F238E27FC236}">
                <a16:creationId xmlns:a16="http://schemas.microsoft.com/office/drawing/2014/main" id="{F02EEEB2-4FF3-9BC5-1565-6DF6C08E635B}"/>
              </a:ext>
            </a:extLst>
          </p:cNvPr>
          <p:cNvPicPr>
            <a:picLocks noChangeAspect="1"/>
          </p:cNvPicPr>
          <p:nvPr/>
        </p:nvPicPr>
        <p:blipFill>
          <a:blip r:embed="rId2"/>
          <a:srcRect l="66250" t="6598" r="16650" b="54501"/>
          <a:stretch/>
        </p:blipFill>
        <p:spPr>
          <a:xfrm>
            <a:off x="5514590" y="493981"/>
            <a:ext cx="6504494" cy="6002154"/>
          </a:xfrm>
          <a:prstGeom prst="rect">
            <a:avLst/>
          </a:prstGeom>
        </p:spPr>
      </p:pic>
      <p:sp>
        <p:nvSpPr>
          <p:cNvPr id="11" name="Rectangle 10">
            <a:extLst>
              <a:ext uri="{FF2B5EF4-FFF2-40B4-BE49-F238E27FC236}">
                <a16:creationId xmlns:a16="http://schemas.microsoft.com/office/drawing/2014/main" id="{9951E59A-869D-7321-EC3D-67DFF0AA232F}"/>
              </a:ext>
            </a:extLst>
          </p:cNvPr>
          <p:cNvSpPr/>
          <p:nvPr/>
        </p:nvSpPr>
        <p:spPr>
          <a:xfrm>
            <a:off x="97409" y="361865"/>
            <a:ext cx="11921675" cy="2620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D813C8E-6BE3-F6C9-D9EC-D28E1BA02190}"/>
              </a:ext>
            </a:extLst>
          </p:cNvPr>
          <p:cNvSpPr txBox="1"/>
          <p:nvPr/>
        </p:nvSpPr>
        <p:spPr>
          <a:xfrm>
            <a:off x="2841425" y="-84990"/>
            <a:ext cx="6997167" cy="523220"/>
          </a:xfrm>
          <a:prstGeom prst="rect">
            <a:avLst/>
          </a:prstGeom>
          <a:noFill/>
        </p:spPr>
        <p:txBody>
          <a:bodyPr wrap="square" rtlCol="0">
            <a:spAutoFit/>
          </a:bodyPr>
          <a:lstStyle/>
          <a:p>
            <a:r>
              <a:rPr lang="en-US" sz="2800" dirty="0"/>
              <a:t>Application for Burial in VA National Cemetery</a:t>
            </a:r>
          </a:p>
        </p:txBody>
      </p:sp>
      <p:sp>
        <p:nvSpPr>
          <p:cNvPr id="14" name="TextBox 13">
            <a:extLst>
              <a:ext uri="{FF2B5EF4-FFF2-40B4-BE49-F238E27FC236}">
                <a16:creationId xmlns:a16="http://schemas.microsoft.com/office/drawing/2014/main" id="{E665742B-67AD-AD95-8331-1C48B6601083}"/>
              </a:ext>
            </a:extLst>
          </p:cNvPr>
          <p:cNvSpPr txBox="1"/>
          <p:nvPr/>
        </p:nvSpPr>
        <p:spPr>
          <a:xfrm>
            <a:off x="557753" y="1070817"/>
            <a:ext cx="4673670" cy="5078313"/>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3"/>
              </a:rPr>
              <a:t>https://www.va.gov/burials-memorials/pre-need-eligibility/</a:t>
            </a:r>
            <a:endParaRPr lang="en-US" dirty="0"/>
          </a:p>
          <a:p>
            <a:pPr marL="285750" indent="-285750">
              <a:buFont typeface="Arial" panose="020B0604020202020204" pitchFamily="34" charset="0"/>
              <a:buChar char="•"/>
            </a:pPr>
            <a:r>
              <a:rPr lang="en-US" dirty="0"/>
              <a:t>Scroll down to Option 2</a:t>
            </a:r>
          </a:p>
          <a:p>
            <a:pPr marL="285750" indent="-285750">
              <a:buFont typeface="Arial" panose="020B0604020202020204" pitchFamily="34" charset="0"/>
              <a:buChar char="•"/>
            </a:pPr>
            <a:r>
              <a:rPr lang="en-US" dirty="0"/>
              <a:t>Download VA Form 40-10007</a:t>
            </a:r>
          </a:p>
          <a:p>
            <a:pPr marL="285750" indent="-285750">
              <a:buFont typeface="Arial" panose="020B0604020202020204" pitchFamily="34" charset="0"/>
              <a:buChar char="•"/>
            </a:pPr>
            <a:r>
              <a:rPr lang="en-US" dirty="0"/>
              <a:t>Fax: 855-840-8299</a:t>
            </a:r>
          </a:p>
          <a:p>
            <a:pPr marL="285750" indent="-285750">
              <a:buFont typeface="Arial" panose="020B0604020202020204" pitchFamily="34" charset="0"/>
              <a:buChar char="•"/>
            </a:pPr>
            <a:r>
              <a:rPr lang="en-US" dirty="0"/>
              <a:t>Mail</a:t>
            </a:r>
          </a:p>
          <a:p>
            <a:pPr marL="742950" lvl="1" indent="-285750">
              <a:buFont typeface="Arial" panose="020B0604020202020204" pitchFamily="34" charset="0"/>
              <a:buChar char="•"/>
            </a:pPr>
            <a:r>
              <a:rPr lang="en-US" b="0" i="0" dirty="0">
                <a:solidFill>
                  <a:srgbClr val="1B1B1B"/>
                </a:solidFill>
                <a:effectLst/>
              </a:rPr>
              <a:t>NCA Evidence Intake Center</a:t>
            </a:r>
            <a:br>
              <a:rPr lang="en-US" dirty="0"/>
            </a:br>
            <a:r>
              <a:rPr lang="en-US" b="0" i="0" dirty="0">
                <a:solidFill>
                  <a:srgbClr val="1B1B1B"/>
                </a:solidFill>
                <a:effectLst/>
              </a:rPr>
              <a:t>PO Box 5237</a:t>
            </a:r>
            <a:br>
              <a:rPr lang="en-US" dirty="0"/>
            </a:br>
            <a:r>
              <a:rPr lang="en-US" b="0" i="0" dirty="0">
                <a:solidFill>
                  <a:srgbClr val="1B1B1B"/>
                </a:solidFill>
                <a:effectLst/>
              </a:rPr>
              <a:t>Janesville, WI 53547</a:t>
            </a:r>
          </a:p>
          <a:p>
            <a:pPr lvl="1"/>
            <a:endParaRPr lang="en-US" b="0" i="0" dirty="0">
              <a:solidFill>
                <a:srgbClr val="1B1B1B"/>
              </a:solidFill>
              <a:effectLst/>
            </a:endParaRPr>
          </a:p>
          <a:p>
            <a:pPr algn="l"/>
            <a:r>
              <a:rPr lang="en-US" b="0" i="0" dirty="0">
                <a:solidFill>
                  <a:srgbClr val="1B1B1B"/>
                </a:solidFill>
                <a:effectLst/>
                <a:latin typeface="Source Sans Pro Web"/>
              </a:rPr>
              <a:t>Call us at </a:t>
            </a:r>
            <a:r>
              <a:rPr lang="en-US" b="0" i="0" u="sng" dirty="0">
                <a:solidFill>
                  <a:srgbClr val="005EA2"/>
                </a:solidFill>
                <a:effectLst/>
                <a:latin typeface="Source Sans Pro Web"/>
                <a:hlinkClick r:id="rId4"/>
              </a:rPr>
              <a:t>800-535-1117</a:t>
            </a:r>
            <a:r>
              <a:rPr lang="en-US" b="0" i="0" dirty="0">
                <a:solidFill>
                  <a:srgbClr val="1B1B1B"/>
                </a:solidFill>
                <a:effectLst/>
                <a:latin typeface="Source Sans Pro Web"/>
              </a:rPr>
              <a:t> (</a:t>
            </a:r>
            <a:r>
              <a:rPr lang="en-US" b="0" i="0" u="sng" dirty="0">
                <a:solidFill>
                  <a:srgbClr val="005EA2"/>
                </a:solidFill>
                <a:effectLst/>
                <a:latin typeface="Source Sans Pro Web"/>
                <a:hlinkClick r:id="rId5"/>
              </a:rPr>
              <a:t>TTY: 711</a:t>
            </a:r>
            <a:r>
              <a:rPr lang="en-US" b="0" i="0" dirty="0">
                <a:solidFill>
                  <a:srgbClr val="1B1B1B"/>
                </a:solidFill>
                <a:effectLst/>
                <a:latin typeface="Source Sans Pro Web"/>
              </a:rPr>
              <a:t>) and select 4. We’re here Monday through Friday, 8:00 a.m. to 5:30 p.m. ET.</a:t>
            </a:r>
          </a:p>
          <a:p>
            <a:pPr algn="l"/>
            <a:r>
              <a:rPr lang="en-US" b="0" i="0" dirty="0">
                <a:solidFill>
                  <a:srgbClr val="1B1B1B"/>
                </a:solidFill>
                <a:effectLst/>
                <a:latin typeface="Source Sans Pro Web"/>
              </a:rPr>
              <a:t>You can also work with a trained professional called an accredited representative to get help applying for pre-need determination.</a:t>
            </a:r>
          </a:p>
          <a:p>
            <a:pPr marL="285750" indent="-285750">
              <a:buFont typeface="Arial" panose="020B0604020202020204" pitchFamily="34" charset="0"/>
              <a:buChar char="•"/>
            </a:pPr>
            <a:endParaRPr lang="en-US" b="0" i="0" dirty="0">
              <a:solidFill>
                <a:srgbClr val="1B1B1B"/>
              </a:solidFill>
              <a:effectLst/>
            </a:endParaRPr>
          </a:p>
        </p:txBody>
      </p:sp>
    </p:spTree>
    <p:extLst>
      <p:ext uri="{BB962C8B-B14F-4D97-AF65-F5344CB8AC3E}">
        <p14:creationId xmlns:p14="http://schemas.microsoft.com/office/powerpoint/2010/main" val="251503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dirty="0"/>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13</a:t>
            </a:fld>
            <a:endParaRPr lang="en-US"/>
          </a:p>
        </p:txBody>
      </p:sp>
      <p:pic>
        <p:nvPicPr>
          <p:cNvPr id="6" name="Picture 5">
            <a:extLst>
              <a:ext uri="{FF2B5EF4-FFF2-40B4-BE49-F238E27FC236}">
                <a16:creationId xmlns:a16="http://schemas.microsoft.com/office/drawing/2014/main" id="{40C94B88-5AF4-4931-6F2D-3D69609FE565}"/>
              </a:ext>
            </a:extLst>
          </p:cNvPr>
          <p:cNvPicPr>
            <a:picLocks noChangeAspect="1"/>
          </p:cNvPicPr>
          <p:nvPr/>
        </p:nvPicPr>
        <p:blipFill>
          <a:blip r:embed="rId2"/>
          <a:srcRect l="66875" t="6736" r="17113" b="55189"/>
          <a:stretch/>
        </p:blipFill>
        <p:spPr>
          <a:xfrm>
            <a:off x="6340008" y="578170"/>
            <a:ext cx="5537688" cy="5823972"/>
          </a:xfrm>
          <a:prstGeom prst="rect">
            <a:avLst/>
          </a:prstGeom>
        </p:spPr>
      </p:pic>
      <p:sp>
        <p:nvSpPr>
          <p:cNvPr id="7" name="Rectangle 6">
            <a:extLst>
              <a:ext uri="{FF2B5EF4-FFF2-40B4-BE49-F238E27FC236}">
                <a16:creationId xmlns:a16="http://schemas.microsoft.com/office/drawing/2014/main" id="{18B05240-D88D-CB4A-F1C8-A38388A8D9D6}"/>
              </a:ext>
            </a:extLst>
          </p:cNvPr>
          <p:cNvSpPr/>
          <p:nvPr/>
        </p:nvSpPr>
        <p:spPr>
          <a:xfrm>
            <a:off x="97409" y="361865"/>
            <a:ext cx="11921675" cy="2620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2DE9D87-6CCA-C59F-7C93-F82A85DCEAA7}"/>
              </a:ext>
            </a:extLst>
          </p:cNvPr>
          <p:cNvSpPr txBox="1"/>
          <p:nvPr/>
        </p:nvSpPr>
        <p:spPr>
          <a:xfrm>
            <a:off x="2841425" y="-84990"/>
            <a:ext cx="6997167" cy="523220"/>
          </a:xfrm>
          <a:prstGeom prst="rect">
            <a:avLst/>
          </a:prstGeom>
          <a:noFill/>
        </p:spPr>
        <p:txBody>
          <a:bodyPr wrap="square" rtlCol="0">
            <a:spAutoFit/>
          </a:bodyPr>
          <a:lstStyle/>
          <a:p>
            <a:r>
              <a:rPr lang="en-US" sz="2800" dirty="0"/>
              <a:t>Application for United States Flag via VA</a:t>
            </a:r>
          </a:p>
        </p:txBody>
      </p:sp>
      <p:sp>
        <p:nvSpPr>
          <p:cNvPr id="9" name="TextBox 8">
            <a:extLst>
              <a:ext uri="{FF2B5EF4-FFF2-40B4-BE49-F238E27FC236}">
                <a16:creationId xmlns:a16="http://schemas.microsoft.com/office/drawing/2014/main" id="{9C0982AF-530D-BEC0-8C9D-5B28563C9753}"/>
              </a:ext>
            </a:extLst>
          </p:cNvPr>
          <p:cNvSpPr txBox="1"/>
          <p:nvPr/>
        </p:nvSpPr>
        <p:spPr>
          <a:xfrm>
            <a:off x="381000" y="885085"/>
            <a:ext cx="559776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hlinkClick r:id="rId3"/>
              </a:rPr>
              <a:t>https://www.va.gov/burials-memorials/memorial-items/burial-flags/</a:t>
            </a:r>
            <a:endParaRPr lang="en-US" sz="2000" dirty="0"/>
          </a:p>
          <a:p>
            <a:pPr marL="285750" indent="-285750">
              <a:buFont typeface="Arial" panose="020B0604020202020204" pitchFamily="34" charset="0"/>
              <a:buChar char="•"/>
            </a:pPr>
            <a:r>
              <a:rPr lang="en-US" sz="2000" dirty="0"/>
              <a:t>VA Form 27-2008</a:t>
            </a:r>
          </a:p>
          <a:p>
            <a:pPr marL="285750" indent="-285750">
              <a:buFont typeface="Arial" panose="020B0604020202020204" pitchFamily="34" charset="0"/>
              <a:buChar char="•"/>
            </a:pPr>
            <a:endParaRPr lang="en-US" sz="2000" dirty="0"/>
          </a:p>
          <a:p>
            <a:pPr algn="l"/>
            <a:r>
              <a:rPr lang="en-US" sz="2000" b="1" i="0" dirty="0">
                <a:solidFill>
                  <a:srgbClr val="1B1B1B"/>
                </a:solidFill>
                <a:effectLst/>
                <a:latin typeface="Source Sans Pro Web"/>
              </a:rPr>
              <a:t>Bring the application form to:</a:t>
            </a:r>
            <a:endParaRPr lang="en-US" sz="2000" b="0" i="0" dirty="0">
              <a:solidFill>
                <a:srgbClr val="1B1B1B"/>
              </a:solidFill>
              <a:effectLst/>
              <a:latin typeface="Source Sans Pro Web"/>
            </a:endParaRPr>
          </a:p>
          <a:p>
            <a:pPr algn="l">
              <a:buFont typeface="Arial" panose="020B0604020202020204" pitchFamily="34" charset="0"/>
              <a:buChar char="•"/>
            </a:pPr>
            <a:r>
              <a:rPr lang="en-US" sz="2000" b="0" i="0" dirty="0">
                <a:solidFill>
                  <a:srgbClr val="1B1B1B"/>
                </a:solidFill>
                <a:effectLst/>
                <a:latin typeface="Source Sans Pro Web"/>
              </a:rPr>
              <a:t>A funeral director, </a:t>
            </a:r>
            <a:r>
              <a:rPr lang="en-US" sz="2000" b="1" i="0" dirty="0">
                <a:solidFill>
                  <a:srgbClr val="1B1B1B"/>
                </a:solidFill>
                <a:effectLst/>
                <a:latin typeface="Source Sans Pro Web"/>
              </a:rPr>
              <a:t>or</a:t>
            </a:r>
            <a:endParaRPr lang="en-US" sz="2000" b="0" i="0" dirty="0">
              <a:solidFill>
                <a:srgbClr val="1B1B1B"/>
              </a:solidFill>
              <a:effectLst/>
              <a:latin typeface="Source Sans Pro Web"/>
            </a:endParaRPr>
          </a:p>
          <a:p>
            <a:pPr algn="l">
              <a:buFont typeface="Arial" panose="020B0604020202020204" pitchFamily="34" charset="0"/>
              <a:buChar char="•"/>
            </a:pPr>
            <a:r>
              <a:rPr lang="en-US" sz="2000" b="0" i="0" dirty="0">
                <a:solidFill>
                  <a:srgbClr val="1B1B1B"/>
                </a:solidFill>
                <a:effectLst/>
                <a:latin typeface="Source Sans Pro Web"/>
              </a:rPr>
              <a:t>A VA regional office, </a:t>
            </a:r>
            <a:r>
              <a:rPr lang="en-US" sz="2000" b="1" i="0" dirty="0">
                <a:solidFill>
                  <a:srgbClr val="1B1B1B"/>
                </a:solidFill>
                <a:effectLst/>
                <a:latin typeface="Source Sans Pro Web"/>
              </a:rPr>
              <a:t>or</a:t>
            </a:r>
            <a:endParaRPr lang="en-US" sz="2000" b="0" i="0" dirty="0">
              <a:solidFill>
                <a:srgbClr val="1B1B1B"/>
              </a:solidFill>
              <a:effectLst/>
              <a:latin typeface="Source Sans Pro Web"/>
            </a:endParaRPr>
          </a:p>
          <a:p>
            <a:pPr algn="l">
              <a:buFont typeface="Arial" panose="020B0604020202020204" pitchFamily="34" charset="0"/>
              <a:buChar char="•"/>
            </a:pPr>
            <a:r>
              <a:rPr lang="en-US" sz="2000" b="0" i="0" dirty="0">
                <a:solidFill>
                  <a:srgbClr val="1B1B1B"/>
                </a:solidFill>
                <a:effectLst/>
                <a:latin typeface="Source Sans Pro Web"/>
              </a:rPr>
              <a:t>A United States post office. Call ahead to make sure your local post office has burial flags. If they don’t, they can direct you to one that does.</a:t>
            </a:r>
          </a:p>
          <a:p>
            <a:pPr algn="l">
              <a:buFont typeface="Arial" panose="020B0604020202020204" pitchFamily="34" charset="0"/>
              <a:buChar char="•"/>
            </a:pPr>
            <a:endParaRPr lang="en-US" sz="2000" dirty="0">
              <a:solidFill>
                <a:srgbClr val="1B1B1B"/>
              </a:solidFill>
              <a:latin typeface="Source Sans Pro Web"/>
            </a:endParaRPr>
          </a:p>
        </p:txBody>
      </p:sp>
    </p:spTree>
    <p:extLst>
      <p:ext uri="{BB962C8B-B14F-4D97-AF65-F5344CB8AC3E}">
        <p14:creationId xmlns:p14="http://schemas.microsoft.com/office/powerpoint/2010/main" val="3084218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dirty="0"/>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14</a:t>
            </a:fld>
            <a:endParaRPr lang="en-US"/>
          </a:p>
        </p:txBody>
      </p:sp>
      <p:sp>
        <p:nvSpPr>
          <p:cNvPr id="7" name="Rectangle 6">
            <a:extLst>
              <a:ext uri="{FF2B5EF4-FFF2-40B4-BE49-F238E27FC236}">
                <a16:creationId xmlns:a16="http://schemas.microsoft.com/office/drawing/2014/main" id="{18B05240-D88D-CB4A-F1C8-A38388A8D9D6}"/>
              </a:ext>
            </a:extLst>
          </p:cNvPr>
          <p:cNvSpPr/>
          <p:nvPr/>
        </p:nvSpPr>
        <p:spPr>
          <a:xfrm>
            <a:off x="97409" y="361865"/>
            <a:ext cx="11921675" cy="2620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2DE9D87-6CCA-C59F-7C93-F82A85DCEAA7}"/>
              </a:ext>
            </a:extLst>
          </p:cNvPr>
          <p:cNvSpPr txBox="1"/>
          <p:nvPr/>
        </p:nvSpPr>
        <p:spPr>
          <a:xfrm>
            <a:off x="1108176" y="-108601"/>
            <a:ext cx="9900139" cy="523220"/>
          </a:xfrm>
          <a:prstGeom prst="rect">
            <a:avLst/>
          </a:prstGeom>
          <a:noFill/>
        </p:spPr>
        <p:txBody>
          <a:bodyPr wrap="square" rtlCol="0">
            <a:spAutoFit/>
          </a:bodyPr>
          <a:lstStyle/>
          <a:p>
            <a:r>
              <a:rPr lang="en-US" sz="2800" dirty="0"/>
              <a:t>Application for headstones, markers, medallions, plaques, and urns</a:t>
            </a:r>
          </a:p>
        </p:txBody>
      </p:sp>
      <p:sp>
        <p:nvSpPr>
          <p:cNvPr id="9" name="TextBox 8">
            <a:extLst>
              <a:ext uri="{FF2B5EF4-FFF2-40B4-BE49-F238E27FC236}">
                <a16:creationId xmlns:a16="http://schemas.microsoft.com/office/drawing/2014/main" id="{54F69995-16F3-0A99-E2FE-75309245A8F4}"/>
              </a:ext>
            </a:extLst>
          </p:cNvPr>
          <p:cNvSpPr txBox="1"/>
          <p:nvPr/>
        </p:nvSpPr>
        <p:spPr>
          <a:xfrm>
            <a:off x="1814146" y="623962"/>
            <a:ext cx="8563707" cy="369332"/>
          </a:xfrm>
          <a:prstGeom prst="rect">
            <a:avLst/>
          </a:prstGeom>
          <a:noFill/>
        </p:spPr>
        <p:txBody>
          <a:bodyPr wrap="square">
            <a:spAutoFit/>
          </a:bodyPr>
          <a:lstStyle/>
          <a:p>
            <a:r>
              <a:rPr lang="en-US" dirty="0">
                <a:hlinkClick r:id="rId2"/>
              </a:rPr>
              <a:t>https://www.va.gov/burials-memorials/memorial-items/headstones-markers-medallions/</a:t>
            </a:r>
            <a:endParaRPr lang="en-US" dirty="0"/>
          </a:p>
        </p:txBody>
      </p:sp>
      <p:sp>
        <p:nvSpPr>
          <p:cNvPr id="12" name="TextBox 11">
            <a:extLst>
              <a:ext uri="{FF2B5EF4-FFF2-40B4-BE49-F238E27FC236}">
                <a16:creationId xmlns:a16="http://schemas.microsoft.com/office/drawing/2014/main" id="{C7934708-00C7-88E7-F374-1D8996F9AA5E}"/>
              </a:ext>
            </a:extLst>
          </p:cNvPr>
          <p:cNvSpPr txBox="1"/>
          <p:nvPr/>
        </p:nvSpPr>
        <p:spPr>
          <a:xfrm>
            <a:off x="492369" y="1222131"/>
            <a:ext cx="10225454" cy="3970318"/>
          </a:xfrm>
          <a:prstGeom prst="rect">
            <a:avLst/>
          </a:prstGeom>
          <a:noFill/>
        </p:spPr>
        <p:txBody>
          <a:bodyPr wrap="square" rtlCol="0">
            <a:spAutoFit/>
          </a:bodyPr>
          <a:lstStyle/>
          <a:p>
            <a:pPr marL="285750" indent="-285750">
              <a:buFont typeface="Arial" panose="020B0604020202020204" pitchFamily="34" charset="0"/>
              <a:buChar char="•"/>
            </a:pPr>
            <a:r>
              <a:rPr lang="en-US" dirty="0"/>
              <a:t>Fill out the appropriate request form for headstone, marker, medallions, plaques, or urns</a:t>
            </a:r>
          </a:p>
          <a:p>
            <a:pPr marL="742950" lvl="1" indent="-285750">
              <a:buFont typeface="Arial" panose="020B0604020202020204" pitchFamily="34" charset="0"/>
              <a:buChar char="•"/>
            </a:pPr>
            <a:r>
              <a:rPr lang="en-US" dirty="0"/>
              <a:t>VA Form 40-1330: Headstone, grave marker, wall marker</a:t>
            </a:r>
          </a:p>
          <a:p>
            <a:pPr marL="742950" lvl="1" indent="-285750">
              <a:buFont typeface="Arial" panose="020B0604020202020204" pitchFamily="34" charset="0"/>
              <a:buChar char="•"/>
            </a:pPr>
            <a:r>
              <a:rPr lang="en-US" dirty="0"/>
              <a:t>VA Form 40-1330M: Medallion to be placed on a privately purchase headstone or marker</a:t>
            </a:r>
          </a:p>
          <a:p>
            <a:pPr marL="742950" lvl="1" indent="-285750">
              <a:buFont typeface="Arial" panose="020B0604020202020204" pitchFamily="34" charset="0"/>
              <a:buChar char="•"/>
            </a:pPr>
            <a:r>
              <a:rPr lang="en-US" dirty="0"/>
              <a:t>VA Form 40-1330UP: Commemorative plaque or urn</a:t>
            </a:r>
          </a:p>
          <a:p>
            <a:endParaRPr lang="en-US" dirty="0">
              <a:hlinkClick r:id="rId3"/>
            </a:endParaRPr>
          </a:p>
          <a:p>
            <a:pPr marL="285750" indent="-285750">
              <a:buFont typeface="Arial" panose="020B0604020202020204" pitchFamily="34" charset="0"/>
              <a:buChar char="•"/>
            </a:pPr>
            <a:r>
              <a:rPr lang="en-US" dirty="0"/>
              <a:t>You can submit form digitally via the following</a:t>
            </a:r>
            <a:endParaRPr lang="en-US" dirty="0">
              <a:hlinkClick r:id="rId3"/>
            </a:endParaRPr>
          </a:p>
          <a:p>
            <a:pPr marL="742950" lvl="1" indent="-285750">
              <a:buFont typeface="Arial" panose="020B0604020202020204" pitchFamily="34" charset="0"/>
              <a:buChar char="•"/>
            </a:pPr>
            <a:r>
              <a:rPr lang="en-US" dirty="0">
                <a:hlinkClick r:id="rId3"/>
              </a:rPr>
              <a:t>https://eauth.va.gov/accessva/?cspSelectFor=quicksubmit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FAX: 800-455-7143</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0" i="0" dirty="0">
                <a:effectLst/>
                <a:latin typeface="Source Sans Pro Web"/>
              </a:rPr>
              <a:t>Submit via Mail </a:t>
            </a:r>
            <a:r>
              <a:rPr lang="en-US" b="0" i="0" dirty="0">
                <a:solidFill>
                  <a:srgbClr val="FF0000"/>
                </a:solidFill>
                <a:effectLst/>
                <a:latin typeface="Source Sans Pro Web"/>
              </a:rPr>
              <a:t>(DO NOT SUBMIT ORIGINAL DOCUMENTS AS UNABLE TO BE RETURNED)</a:t>
            </a:r>
          </a:p>
          <a:p>
            <a:pPr marL="742950" lvl="1" indent="-285750">
              <a:buFont typeface="Arial" panose="020B0604020202020204" pitchFamily="34" charset="0"/>
              <a:buChar char="•"/>
            </a:pPr>
            <a:r>
              <a:rPr lang="en-US" b="0" i="0" dirty="0">
                <a:solidFill>
                  <a:srgbClr val="1B1B1B"/>
                </a:solidFill>
                <a:effectLst/>
                <a:latin typeface="Source Sans Pro Web"/>
              </a:rPr>
              <a:t>NCA FP Evidence Intake Center</a:t>
            </a:r>
            <a:br>
              <a:rPr lang="en-US" dirty="0"/>
            </a:br>
            <a:r>
              <a:rPr lang="en-US" b="0" i="0" dirty="0">
                <a:solidFill>
                  <a:srgbClr val="1B1B1B"/>
                </a:solidFill>
                <a:effectLst/>
                <a:latin typeface="Source Sans Pro Web"/>
              </a:rPr>
              <a:t>PO Box 5237</a:t>
            </a:r>
            <a:br>
              <a:rPr lang="en-US" dirty="0"/>
            </a:br>
            <a:r>
              <a:rPr lang="en-US" b="0" i="0" dirty="0">
                <a:solidFill>
                  <a:srgbClr val="1B1B1B"/>
                </a:solidFill>
                <a:effectLst/>
                <a:latin typeface="Source Sans Pro Web"/>
              </a:rPr>
              <a:t>Janesville, WI  53547</a:t>
            </a:r>
            <a:endParaRPr lang="en-US" dirty="0"/>
          </a:p>
        </p:txBody>
      </p:sp>
    </p:spTree>
    <p:extLst>
      <p:ext uri="{BB962C8B-B14F-4D97-AF65-F5344CB8AC3E}">
        <p14:creationId xmlns:p14="http://schemas.microsoft.com/office/powerpoint/2010/main" val="556904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EF07B1-E985-DB53-3505-D15ADDAD5CDB}"/>
              </a:ext>
            </a:extLst>
          </p:cNvPr>
          <p:cNvSpPr>
            <a:spLocks noGrp="1"/>
          </p:cNvSpPr>
          <p:nvPr>
            <p:ph type="dt" sz="half" idx="10"/>
          </p:nvPr>
        </p:nvSpPr>
        <p:spPr/>
        <p:txBody>
          <a:bodyPr/>
          <a:lstStyle/>
          <a:p>
            <a:fld id="{7A3EA3E6-50AB-47F2-B17F-C40E368FC1C4}" type="datetime1">
              <a:rPr lang="en-US" smtClean="0"/>
              <a:t>4/22/2025</a:t>
            </a:fld>
            <a:endParaRPr lang="en-US"/>
          </a:p>
        </p:txBody>
      </p:sp>
      <p:sp>
        <p:nvSpPr>
          <p:cNvPr id="5" name="Footer Placeholder 4">
            <a:extLst>
              <a:ext uri="{FF2B5EF4-FFF2-40B4-BE49-F238E27FC236}">
                <a16:creationId xmlns:a16="http://schemas.microsoft.com/office/drawing/2014/main" id="{813CC7C7-2C23-F849-A410-C99B64392307}"/>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A82CE57C-D1BD-8D90-F88F-086AA1C5D6DD}"/>
              </a:ext>
            </a:extLst>
          </p:cNvPr>
          <p:cNvSpPr>
            <a:spLocks noGrp="1"/>
          </p:cNvSpPr>
          <p:nvPr>
            <p:ph type="sldNum" sz="quarter" idx="12"/>
          </p:nvPr>
        </p:nvSpPr>
        <p:spPr/>
        <p:txBody>
          <a:bodyPr/>
          <a:lstStyle/>
          <a:p>
            <a:fld id="{C7372CB3-99B4-4260-809C-DFECCF526E48}" type="slidenum">
              <a:rPr lang="en-US" smtClean="0"/>
              <a:t>15</a:t>
            </a:fld>
            <a:endParaRPr lang="en-US"/>
          </a:p>
        </p:txBody>
      </p:sp>
      <p:pic>
        <p:nvPicPr>
          <p:cNvPr id="7" name="Content Placeholder 6">
            <a:extLst>
              <a:ext uri="{FF2B5EF4-FFF2-40B4-BE49-F238E27FC236}">
                <a16:creationId xmlns:a16="http://schemas.microsoft.com/office/drawing/2014/main" id="{9E5332F1-BFF3-F31C-B543-7189E8EABB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4308" y="2270763"/>
            <a:ext cx="3058411" cy="3348817"/>
          </a:xfrm>
          <a:prstGeom prst="rect">
            <a:avLst/>
          </a:prstGeom>
        </p:spPr>
      </p:pic>
      <p:pic>
        <p:nvPicPr>
          <p:cNvPr id="9" name="Picture 8" descr="Logo&#10;&#10;AI-generated content may be incorrect.">
            <a:extLst>
              <a:ext uri="{FF2B5EF4-FFF2-40B4-BE49-F238E27FC236}">
                <a16:creationId xmlns:a16="http://schemas.microsoft.com/office/drawing/2014/main" id="{89589CB6-C69D-1D00-21BE-9B5571CEA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280" y="2270763"/>
            <a:ext cx="2850871" cy="3124986"/>
          </a:xfrm>
          <a:prstGeom prst="rect">
            <a:avLst/>
          </a:prstGeom>
        </p:spPr>
      </p:pic>
      <p:sp>
        <p:nvSpPr>
          <p:cNvPr id="10" name="Title 1">
            <a:extLst>
              <a:ext uri="{FF2B5EF4-FFF2-40B4-BE49-F238E27FC236}">
                <a16:creationId xmlns:a16="http://schemas.microsoft.com/office/drawing/2014/main" id="{3B2B401C-7063-55EF-837A-1551E9015154}"/>
              </a:ext>
            </a:extLst>
          </p:cNvPr>
          <p:cNvSpPr txBox="1">
            <a:spLocks/>
          </p:cNvSpPr>
          <p:nvPr/>
        </p:nvSpPr>
        <p:spPr>
          <a:xfrm>
            <a:off x="1934308" y="455445"/>
            <a:ext cx="81158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Aptos Black" panose="020F0502020204030204" pitchFamily="34" charset="0"/>
              </a:rPr>
              <a:t>Requesting Marine Funeral Honors</a:t>
            </a:r>
          </a:p>
        </p:txBody>
      </p:sp>
    </p:spTree>
    <p:extLst>
      <p:ext uri="{BB962C8B-B14F-4D97-AF65-F5344CB8AC3E}">
        <p14:creationId xmlns:p14="http://schemas.microsoft.com/office/powerpoint/2010/main" val="1605386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dirty="0"/>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16</a:t>
            </a:fld>
            <a:endParaRPr lang="en-US"/>
          </a:p>
        </p:txBody>
      </p:sp>
      <p:sp>
        <p:nvSpPr>
          <p:cNvPr id="11" name="TextBox 10">
            <a:extLst>
              <a:ext uri="{FF2B5EF4-FFF2-40B4-BE49-F238E27FC236}">
                <a16:creationId xmlns:a16="http://schemas.microsoft.com/office/drawing/2014/main" id="{27D1A9D8-761D-1B88-D83E-EE2DECD0333A}"/>
              </a:ext>
            </a:extLst>
          </p:cNvPr>
          <p:cNvSpPr txBox="1"/>
          <p:nvPr/>
        </p:nvSpPr>
        <p:spPr>
          <a:xfrm>
            <a:off x="216877" y="5696582"/>
            <a:ext cx="11975123" cy="938719"/>
          </a:xfrm>
          <a:prstGeom prst="rect">
            <a:avLst/>
          </a:prstGeom>
          <a:noFill/>
        </p:spPr>
        <p:txBody>
          <a:bodyPr wrap="square" rtlCol="0">
            <a:spAutoFit/>
          </a:bodyPr>
          <a:lstStyle/>
          <a:p>
            <a:pPr algn="l" fontAlgn="base"/>
            <a:r>
              <a:rPr lang="en-US" sz="1100" b="0" i="0" dirty="0">
                <a:solidFill>
                  <a:srgbClr val="2C3E50"/>
                </a:solidFill>
                <a:effectLst/>
                <a:latin typeface="Aptos Display" panose="020B0004020202020204" pitchFamily="34" charset="0"/>
              </a:rPr>
              <a:t>Once your request for honors is received, a Marine Corps Funeral Honors Clerk will call you to verify the </a:t>
            </a:r>
            <a:r>
              <a:rPr lang="en-US" sz="1100" b="1" i="0" dirty="0">
                <a:solidFill>
                  <a:srgbClr val="2C3E50"/>
                </a:solidFill>
                <a:effectLst/>
                <a:latin typeface="Aptos Display" panose="020B0004020202020204" pitchFamily="34" charset="0"/>
              </a:rPr>
              <a:t>date and time of service, input the SSN of the Deceased Marine, and verify proof of honorable service.</a:t>
            </a:r>
          </a:p>
          <a:p>
            <a:pPr fontAlgn="base"/>
            <a:r>
              <a:rPr lang="en-US" sz="1100" b="0" i="0" dirty="0">
                <a:solidFill>
                  <a:srgbClr val="2C3E50"/>
                </a:solidFill>
                <a:effectLst/>
                <a:latin typeface="Aptos Display" panose="020B0004020202020204" pitchFamily="34" charset="0"/>
              </a:rPr>
              <a:t>***HQMC Funeral Honors requests this </a:t>
            </a:r>
            <a:r>
              <a:rPr lang="en-US" sz="1100" b="1" i="0" dirty="0">
                <a:solidFill>
                  <a:srgbClr val="2C3E50"/>
                </a:solidFill>
                <a:effectLst/>
                <a:latin typeface="Aptos Display" panose="020B0004020202020204" pitchFamily="34" charset="0"/>
              </a:rPr>
              <a:t>form to be submitted at a minimum of 7 days prior to the date of service</a:t>
            </a:r>
            <a:r>
              <a:rPr lang="en-US" sz="1100" b="0" i="0" dirty="0">
                <a:solidFill>
                  <a:srgbClr val="2C3E50"/>
                </a:solidFill>
                <a:effectLst/>
                <a:latin typeface="Aptos Display" panose="020B0004020202020204" pitchFamily="34" charset="0"/>
              </a:rPr>
              <a:t>. However, if Funeral Honors are being requested within 24 hours or after normal business hours, please contact </a:t>
            </a:r>
            <a:r>
              <a:rPr lang="en-US" sz="1100" b="1" i="0" dirty="0">
                <a:solidFill>
                  <a:srgbClr val="2C3E50"/>
                </a:solidFill>
                <a:effectLst/>
                <a:latin typeface="Aptos Display" panose="020B0004020202020204" pitchFamily="34" charset="0"/>
              </a:rPr>
              <a:t>HQMC directly at 1-866-826-3628</a:t>
            </a:r>
            <a:r>
              <a:rPr lang="en-US" sz="1100" b="0" i="0" dirty="0">
                <a:solidFill>
                  <a:srgbClr val="2C3E50"/>
                </a:solidFill>
                <a:effectLst/>
                <a:latin typeface="Aptos Display" panose="020B0004020202020204" pitchFamily="34" charset="0"/>
              </a:rPr>
              <a:t>.  We do not guarantee next-day or same-day service requests.   </a:t>
            </a:r>
            <a:r>
              <a:rPr lang="en-US" sz="1100" b="1" i="0" dirty="0">
                <a:solidFill>
                  <a:srgbClr val="2C3E50"/>
                </a:solidFill>
                <a:effectLst/>
                <a:latin typeface="Aptos Display" panose="020B0004020202020204" pitchFamily="34" charset="0"/>
              </a:rPr>
              <a:t>Duty Phone, Company F: 504-252-1720 </a:t>
            </a:r>
            <a:r>
              <a:rPr lang="en-US" sz="1100" b="1" dirty="0">
                <a:solidFill>
                  <a:srgbClr val="FF0000"/>
                </a:solidFill>
                <a:latin typeface="Aptos Display" panose="020B0004020202020204" pitchFamily="34" charset="0"/>
              </a:rPr>
              <a:t>Please call once submitted as this provides our unit time to plan and ensure Funeral Honors Branch processes your request.</a:t>
            </a:r>
            <a:endParaRPr lang="en-US" sz="1100" b="1" i="0" dirty="0">
              <a:solidFill>
                <a:srgbClr val="FF0000"/>
              </a:solidFill>
              <a:effectLst/>
              <a:latin typeface="Aptos Display" panose="020B0004020202020204" pitchFamily="34" charset="0"/>
            </a:endParaRPr>
          </a:p>
          <a:p>
            <a:pPr algn="l" fontAlgn="base"/>
            <a:endParaRPr lang="en-US" sz="1100" b="1" i="0" dirty="0">
              <a:solidFill>
                <a:srgbClr val="2C3E50"/>
              </a:solidFill>
              <a:effectLst/>
              <a:latin typeface="Aptos Display" panose="020B0004020202020204" pitchFamily="34" charset="0"/>
            </a:endParaRPr>
          </a:p>
        </p:txBody>
      </p:sp>
      <p:pic>
        <p:nvPicPr>
          <p:cNvPr id="13" name="Picture 12">
            <a:extLst>
              <a:ext uri="{FF2B5EF4-FFF2-40B4-BE49-F238E27FC236}">
                <a16:creationId xmlns:a16="http://schemas.microsoft.com/office/drawing/2014/main" id="{712C498F-FD22-82D6-0EE4-B62AB4719527}"/>
              </a:ext>
            </a:extLst>
          </p:cNvPr>
          <p:cNvPicPr>
            <a:picLocks noChangeAspect="1"/>
          </p:cNvPicPr>
          <p:nvPr/>
        </p:nvPicPr>
        <p:blipFill>
          <a:blip r:embed="rId2"/>
          <a:srcRect l="50000" t="4673" r="1031" b="53403"/>
          <a:stretch/>
        </p:blipFill>
        <p:spPr>
          <a:xfrm>
            <a:off x="206665" y="446212"/>
            <a:ext cx="11774803" cy="5190766"/>
          </a:xfrm>
          <a:prstGeom prst="rect">
            <a:avLst/>
          </a:prstGeom>
        </p:spPr>
      </p:pic>
      <p:sp>
        <p:nvSpPr>
          <p:cNvPr id="6" name="TextBox 5">
            <a:extLst>
              <a:ext uri="{FF2B5EF4-FFF2-40B4-BE49-F238E27FC236}">
                <a16:creationId xmlns:a16="http://schemas.microsoft.com/office/drawing/2014/main" id="{7BA86273-A881-0072-55BF-C0BC1735FC88}"/>
              </a:ext>
            </a:extLst>
          </p:cNvPr>
          <p:cNvSpPr txBox="1"/>
          <p:nvPr/>
        </p:nvSpPr>
        <p:spPr>
          <a:xfrm>
            <a:off x="2835520" y="17276"/>
            <a:ext cx="7146680" cy="369332"/>
          </a:xfrm>
          <a:prstGeom prst="rect">
            <a:avLst/>
          </a:prstGeom>
          <a:noFill/>
        </p:spPr>
        <p:txBody>
          <a:bodyPr wrap="square">
            <a:spAutoFit/>
          </a:bodyPr>
          <a:lstStyle/>
          <a:p>
            <a:r>
              <a:rPr lang="en-US" dirty="0">
                <a:hlinkClick r:id="rId3"/>
              </a:rPr>
              <a:t>https://www.hqmc.marines.mil/Agencies/Casualty-MFPC/Funeral-Honors/</a:t>
            </a:r>
            <a:endParaRPr lang="en-US" dirty="0"/>
          </a:p>
        </p:txBody>
      </p:sp>
    </p:spTree>
    <p:extLst>
      <p:ext uri="{BB962C8B-B14F-4D97-AF65-F5344CB8AC3E}">
        <p14:creationId xmlns:p14="http://schemas.microsoft.com/office/powerpoint/2010/main" val="485715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dirty="0"/>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17</a:t>
            </a:fld>
            <a:endParaRPr lang="en-US"/>
          </a:p>
        </p:txBody>
      </p:sp>
      <p:sp>
        <p:nvSpPr>
          <p:cNvPr id="11" name="TextBox 10">
            <a:extLst>
              <a:ext uri="{FF2B5EF4-FFF2-40B4-BE49-F238E27FC236}">
                <a16:creationId xmlns:a16="http://schemas.microsoft.com/office/drawing/2014/main" id="{27D1A9D8-761D-1B88-D83E-EE2DECD0333A}"/>
              </a:ext>
            </a:extLst>
          </p:cNvPr>
          <p:cNvSpPr txBox="1"/>
          <p:nvPr/>
        </p:nvSpPr>
        <p:spPr>
          <a:xfrm>
            <a:off x="216877" y="5696582"/>
            <a:ext cx="11975123" cy="938719"/>
          </a:xfrm>
          <a:prstGeom prst="rect">
            <a:avLst/>
          </a:prstGeom>
          <a:noFill/>
        </p:spPr>
        <p:txBody>
          <a:bodyPr wrap="square" rtlCol="0">
            <a:spAutoFit/>
          </a:bodyPr>
          <a:lstStyle/>
          <a:p>
            <a:pPr algn="l" fontAlgn="base"/>
            <a:r>
              <a:rPr lang="en-US" sz="1100" b="0" i="0" dirty="0">
                <a:solidFill>
                  <a:srgbClr val="2C3E50"/>
                </a:solidFill>
                <a:effectLst/>
                <a:latin typeface="Aptos Display" panose="020B0004020202020204" pitchFamily="34" charset="0"/>
              </a:rPr>
              <a:t>Once your request for honors is received, a Marine Corps Funeral Honors Clerk will call you to verify the </a:t>
            </a:r>
            <a:r>
              <a:rPr lang="en-US" sz="1100" b="1" i="0" dirty="0">
                <a:solidFill>
                  <a:srgbClr val="2C3E50"/>
                </a:solidFill>
                <a:effectLst/>
                <a:latin typeface="Aptos Display" panose="020B0004020202020204" pitchFamily="34" charset="0"/>
              </a:rPr>
              <a:t>date and time of service, input the SSN of the Deceased Marine, and verify proof of honorable service.</a:t>
            </a:r>
          </a:p>
          <a:p>
            <a:pPr fontAlgn="base"/>
            <a:r>
              <a:rPr lang="en-US" sz="1100" b="0" i="0" dirty="0">
                <a:solidFill>
                  <a:srgbClr val="2C3E50"/>
                </a:solidFill>
                <a:effectLst/>
                <a:latin typeface="Aptos Display" panose="020B0004020202020204" pitchFamily="34" charset="0"/>
              </a:rPr>
              <a:t>***HQMC Funeral Honors requests this </a:t>
            </a:r>
            <a:r>
              <a:rPr lang="en-US" sz="1100" b="1" i="0" dirty="0">
                <a:solidFill>
                  <a:srgbClr val="2C3E50"/>
                </a:solidFill>
                <a:effectLst/>
                <a:latin typeface="Aptos Display" panose="020B0004020202020204" pitchFamily="34" charset="0"/>
              </a:rPr>
              <a:t>form to be submitted at a minimum of 7 days prior to the date of service</a:t>
            </a:r>
            <a:r>
              <a:rPr lang="en-US" sz="1100" b="0" i="0" dirty="0">
                <a:solidFill>
                  <a:srgbClr val="2C3E50"/>
                </a:solidFill>
                <a:effectLst/>
                <a:latin typeface="Aptos Display" panose="020B0004020202020204" pitchFamily="34" charset="0"/>
              </a:rPr>
              <a:t>. However, if Funeral Honors are being requested within 24 hours or after normal business hours, please contact </a:t>
            </a:r>
            <a:r>
              <a:rPr lang="en-US" sz="1100" b="1" i="0" dirty="0">
                <a:solidFill>
                  <a:srgbClr val="2C3E50"/>
                </a:solidFill>
                <a:effectLst/>
                <a:latin typeface="Aptos Display" panose="020B0004020202020204" pitchFamily="34" charset="0"/>
              </a:rPr>
              <a:t>HQMC directly at 1-866-826-3628</a:t>
            </a:r>
            <a:r>
              <a:rPr lang="en-US" sz="1100" b="0" i="0" dirty="0">
                <a:solidFill>
                  <a:srgbClr val="2C3E50"/>
                </a:solidFill>
                <a:effectLst/>
                <a:latin typeface="Aptos Display" panose="020B0004020202020204" pitchFamily="34" charset="0"/>
              </a:rPr>
              <a:t>.  We do not guarantee next-day or same-day service requests.   </a:t>
            </a:r>
            <a:r>
              <a:rPr lang="en-US" sz="1100" b="1" i="0" dirty="0">
                <a:solidFill>
                  <a:srgbClr val="2C3E50"/>
                </a:solidFill>
                <a:effectLst/>
                <a:latin typeface="Aptos Display" panose="020B0004020202020204" pitchFamily="34" charset="0"/>
              </a:rPr>
              <a:t>Duty Phone Company F: 504-252-1720 </a:t>
            </a:r>
            <a:r>
              <a:rPr lang="en-US" sz="1100" b="1" dirty="0">
                <a:solidFill>
                  <a:srgbClr val="FF0000"/>
                </a:solidFill>
                <a:latin typeface="Aptos Display" panose="020B0004020202020204" pitchFamily="34" charset="0"/>
              </a:rPr>
              <a:t>Please call once submitted as this provides our unit time to plan and ensure Funeral Honors Branch processes your request.</a:t>
            </a:r>
            <a:endParaRPr lang="en-US" sz="1100" b="1" i="0" dirty="0">
              <a:solidFill>
                <a:srgbClr val="FF0000"/>
              </a:solidFill>
              <a:effectLst/>
              <a:latin typeface="Aptos Display" panose="020B0004020202020204" pitchFamily="34" charset="0"/>
            </a:endParaRPr>
          </a:p>
          <a:p>
            <a:pPr algn="l" fontAlgn="base"/>
            <a:endParaRPr lang="en-US" sz="1100" b="1" i="0" dirty="0">
              <a:solidFill>
                <a:srgbClr val="2C3E50"/>
              </a:solidFill>
              <a:effectLst/>
              <a:latin typeface="Aptos Display" panose="020B0004020202020204" pitchFamily="34" charset="0"/>
            </a:endParaRPr>
          </a:p>
        </p:txBody>
      </p:sp>
      <p:pic>
        <p:nvPicPr>
          <p:cNvPr id="6" name="Picture 5">
            <a:extLst>
              <a:ext uri="{FF2B5EF4-FFF2-40B4-BE49-F238E27FC236}">
                <a16:creationId xmlns:a16="http://schemas.microsoft.com/office/drawing/2014/main" id="{6D40B418-5943-2096-D429-BD47EACF1AB9}"/>
              </a:ext>
            </a:extLst>
          </p:cNvPr>
          <p:cNvPicPr>
            <a:picLocks noChangeAspect="1"/>
          </p:cNvPicPr>
          <p:nvPr/>
        </p:nvPicPr>
        <p:blipFill>
          <a:blip r:embed="rId2"/>
          <a:srcRect l="50000" t="3711" r="644" b="57113"/>
          <a:stretch/>
        </p:blipFill>
        <p:spPr>
          <a:xfrm>
            <a:off x="78556" y="386608"/>
            <a:ext cx="11975123" cy="5250370"/>
          </a:xfrm>
          <a:prstGeom prst="rect">
            <a:avLst/>
          </a:prstGeom>
        </p:spPr>
      </p:pic>
      <p:sp>
        <p:nvSpPr>
          <p:cNvPr id="7" name="TextBox 6">
            <a:extLst>
              <a:ext uri="{FF2B5EF4-FFF2-40B4-BE49-F238E27FC236}">
                <a16:creationId xmlns:a16="http://schemas.microsoft.com/office/drawing/2014/main" id="{35CA5AC9-302E-5D7D-1591-57C9F28FCE22}"/>
              </a:ext>
            </a:extLst>
          </p:cNvPr>
          <p:cNvSpPr txBox="1"/>
          <p:nvPr/>
        </p:nvSpPr>
        <p:spPr>
          <a:xfrm>
            <a:off x="2835520" y="17276"/>
            <a:ext cx="7146680" cy="369332"/>
          </a:xfrm>
          <a:prstGeom prst="rect">
            <a:avLst/>
          </a:prstGeom>
          <a:noFill/>
        </p:spPr>
        <p:txBody>
          <a:bodyPr wrap="square">
            <a:spAutoFit/>
          </a:bodyPr>
          <a:lstStyle/>
          <a:p>
            <a:r>
              <a:rPr lang="en-US" dirty="0">
                <a:hlinkClick r:id="rId3"/>
              </a:rPr>
              <a:t>https://www.hqmc.marines.mil/Agencies/Casualty-MFPC/Funeral-Honors/</a:t>
            </a:r>
            <a:endParaRPr lang="en-US" dirty="0"/>
          </a:p>
        </p:txBody>
      </p:sp>
    </p:spTree>
    <p:extLst>
      <p:ext uri="{BB962C8B-B14F-4D97-AF65-F5344CB8AC3E}">
        <p14:creationId xmlns:p14="http://schemas.microsoft.com/office/powerpoint/2010/main" val="421639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dirty="0"/>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18</a:t>
            </a:fld>
            <a:endParaRPr lang="en-US"/>
          </a:p>
        </p:txBody>
      </p:sp>
      <p:sp>
        <p:nvSpPr>
          <p:cNvPr id="10" name="TextBox 9">
            <a:extLst>
              <a:ext uri="{FF2B5EF4-FFF2-40B4-BE49-F238E27FC236}">
                <a16:creationId xmlns:a16="http://schemas.microsoft.com/office/drawing/2014/main" id="{A8450BF4-2845-9524-254F-BCDAA7DF98B7}"/>
              </a:ext>
            </a:extLst>
          </p:cNvPr>
          <p:cNvSpPr txBox="1"/>
          <p:nvPr/>
        </p:nvSpPr>
        <p:spPr>
          <a:xfrm>
            <a:off x="3327155" y="17276"/>
            <a:ext cx="5537688" cy="369332"/>
          </a:xfrm>
          <a:prstGeom prst="rect">
            <a:avLst/>
          </a:prstGeom>
          <a:noFill/>
        </p:spPr>
        <p:txBody>
          <a:bodyPr wrap="square" rtlCol="0">
            <a:spAutoFit/>
          </a:bodyPr>
          <a:lstStyle/>
          <a:p>
            <a:r>
              <a:rPr lang="en-US" b="1" i="0" dirty="0">
                <a:solidFill>
                  <a:srgbClr val="2C3E50"/>
                </a:solidFill>
                <a:effectLst/>
                <a:latin typeface="Helvetica Neue"/>
              </a:rPr>
              <a:t>Send form to: HQMC.Funeral.Honors@USMC.mil</a:t>
            </a:r>
            <a:endParaRPr lang="en-US" b="1" dirty="0"/>
          </a:p>
        </p:txBody>
      </p:sp>
      <p:sp>
        <p:nvSpPr>
          <p:cNvPr id="11" name="TextBox 10">
            <a:extLst>
              <a:ext uri="{FF2B5EF4-FFF2-40B4-BE49-F238E27FC236}">
                <a16:creationId xmlns:a16="http://schemas.microsoft.com/office/drawing/2014/main" id="{27D1A9D8-761D-1B88-D83E-EE2DECD0333A}"/>
              </a:ext>
            </a:extLst>
          </p:cNvPr>
          <p:cNvSpPr txBox="1"/>
          <p:nvPr/>
        </p:nvSpPr>
        <p:spPr>
          <a:xfrm>
            <a:off x="216877" y="5696582"/>
            <a:ext cx="11975123" cy="938719"/>
          </a:xfrm>
          <a:prstGeom prst="rect">
            <a:avLst/>
          </a:prstGeom>
          <a:noFill/>
        </p:spPr>
        <p:txBody>
          <a:bodyPr wrap="square" rtlCol="0">
            <a:spAutoFit/>
          </a:bodyPr>
          <a:lstStyle/>
          <a:p>
            <a:pPr algn="l" fontAlgn="base"/>
            <a:r>
              <a:rPr lang="en-US" sz="1100" b="0" i="0" dirty="0">
                <a:solidFill>
                  <a:srgbClr val="2C3E50"/>
                </a:solidFill>
                <a:effectLst/>
                <a:latin typeface="Aptos Display" panose="020B0004020202020204" pitchFamily="34" charset="0"/>
              </a:rPr>
              <a:t>Once your request for honors is received, a Marine Corps Funeral Honors Clerk will call you to verify the </a:t>
            </a:r>
            <a:r>
              <a:rPr lang="en-US" sz="1100" b="1" i="0" dirty="0">
                <a:solidFill>
                  <a:srgbClr val="2C3E50"/>
                </a:solidFill>
                <a:effectLst/>
                <a:latin typeface="Aptos Display" panose="020B0004020202020204" pitchFamily="34" charset="0"/>
              </a:rPr>
              <a:t>date and time of service, input the SSN of the Deceased Marine, and verify proof of honorable service.</a:t>
            </a:r>
          </a:p>
          <a:p>
            <a:pPr fontAlgn="base"/>
            <a:r>
              <a:rPr lang="en-US" sz="1100" b="0" i="0" dirty="0">
                <a:solidFill>
                  <a:srgbClr val="2C3E50"/>
                </a:solidFill>
                <a:effectLst/>
                <a:latin typeface="Aptos Display" panose="020B0004020202020204" pitchFamily="34" charset="0"/>
              </a:rPr>
              <a:t>***HQMC Funeral Honors requests this </a:t>
            </a:r>
            <a:r>
              <a:rPr lang="en-US" sz="1100" b="1" i="0" dirty="0">
                <a:solidFill>
                  <a:srgbClr val="2C3E50"/>
                </a:solidFill>
                <a:effectLst/>
                <a:latin typeface="Aptos Display" panose="020B0004020202020204" pitchFamily="34" charset="0"/>
              </a:rPr>
              <a:t>form to be submitted at a minimum of 7 days prior to the date of service</a:t>
            </a:r>
            <a:r>
              <a:rPr lang="en-US" sz="1100" b="0" i="0" dirty="0">
                <a:solidFill>
                  <a:srgbClr val="2C3E50"/>
                </a:solidFill>
                <a:effectLst/>
                <a:latin typeface="Aptos Display" panose="020B0004020202020204" pitchFamily="34" charset="0"/>
              </a:rPr>
              <a:t>. However, if Funeral Honors are being requested within 24 hours or after normal business hours, please contact </a:t>
            </a:r>
            <a:r>
              <a:rPr lang="en-US" sz="1100" b="1" i="0" dirty="0">
                <a:solidFill>
                  <a:srgbClr val="2C3E50"/>
                </a:solidFill>
                <a:effectLst/>
                <a:latin typeface="Aptos Display" panose="020B0004020202020204" pitchFamily="34" charset="0"/>
              </a:rPr>
              <a:t>HQMC directly at 1-866-826-3628</a:t>
            </a:r>
            <a:r>
              <a:rPr lang="en-US" sz="1100" b="0" i="0" dirty="0">
                <a:solidFill>
                  <a:srgbClr val="2C3E50"/>
                </a:solidFill>
                <a:effectLst/>
                <a:latin typeface="Aptos Display" panose="020B0004020202020204" pitchFamily="34" charset="0"/>
              </a:rPr>
              <a:t>.  We do not guarantee next-day or same-day service requests.   </a:t>
            </a:r>
            <a:r>
              <a:rPr lang="en-US" sz="1100" b="1" i="0" dirty="0">
                <a:solidFill>
                  <a:srgbClr val="2C3E50"/>
                </a:solidFill>
                <a:effectLst/>
                <a:latin typeface="Aptos Display" panose="020B0004020202020204" pitchFamily="34" charset="0"/>
              </a:rPr>
              <a:t>Duty Phone Company F: 504-252-1720 </a:t>
            </a:r>
            <a:r>
              <a:rPr lang="en-US" sz="1100" b="1" dirty="0">
                <a:solidFill>
                  <a:srgbClr val="FF0000"/>
                </a:solidFill>
                <a:latin typeface="Aptos Display" panose="020B0004020202020204" pitchFamily="34" charset="0"/>
              </a:rPr>
              <a:t>Please call once submitted as this provides our unit time to plan and ensure Funeral Honors Branch processes your request.</a:t>
            </a:r>
            <a:endParaRPr lang="en-US" sz="1100" b="1" i="0" dirty="0">
              <a:solidFill>
                <a:srgbClr val="FF0000"/>
              </a:solidFill>
              <a:effectLst/>
              <a:latin typeface="Aptos Display" panose="020B0004020202020204" pitchFamily="34" charset="0"/>
            </a:endParaRPr>
          </a:p>
          <a:p>
            <a:pPr algn="l" fontAlgn="base"/>
            <a:endParaRPr lang="en-US" sz="1100" b="1" i="0" dirty="0">
              <a:solidFill>
                <a:srgbClr val="2C3E50"/>
              </a:solidFill>
              <a:effectLst/>
              <a:latin typeface="Aptos Display" panose="020B0004020202020204" pitchFamily="34" charset="0"/>
            </a:endParaRPr>
          </a:p>
        </p:txBody>
      </p:sp>
      <p:pic>
        <p:nvPicPr>
          <p:cNvPr id="7" name="Picture 6">
            <a:extLst>
              <a:ext uri="{FF2B5EF4-FFF2-40B4-BE49-F238E27FC236}">
                <a16:creationId xmlns:a16="http://schemas.microsoft.com/office/drawing/2014/main" id="{FD20886F-7AA2-5218-B1A9-B12DA537BE86}"/>
              </a:ext>
            </a:extLst>
          </p:cNvPr>
          <p:cNvPicPr>
            <a:picLocks noChangeAspect="1"/>
          </p:cNvPicPr>
          <p:nvPr/>
        </p:nvPicPr>
        <p:blipFill>
          <a:blip r:embed="rId2"/>
          <a:srcRect l="67655" t="5637" r="18118" b="52852"/>
          <a:stretch/>
        </p:blipFill>
        <p:spPr>
          <a:xfrm>
            <a:off x="3327155" y="394960"/>
            <a:ext cx="5537688" cy="5301622"/>
          </a:xfrm>
          <a:prstGeom prst="rect">
            <a:avLst/>
          </a:prstGeom>
        </p:spPr>
      </p:pic>
    </p:spTree>
    <p:extLst>
      <p:ext uri="{BB962C8B-B14F-4D97-AF65-F5344CB8AC3E}">
        <p14:creationId xmlns:p14="http://schemas.microsoft.com/office/powerpoint/2010/main" val="1574160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dirty="0"/>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dirty="0"/>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19</a:t>
            </a:fld>
            <a:endParaRPr lang="en-US"/>
          </a:p>
        </p:txBody>
      </p:sp>
      <p:sp>
        <p:nvSpPr>
          <p:cNvPr id="10" name="TextBox 9">
            <a:extLst>
              <a:ext uri="{FF2B5EF4-FFF2-40B4-BE49-F238E27FC236}">
                <a16:creationId xmlns:a16="http://schemas.microsoft.com/office/drawing/2014/main" id="{A8450BF4-2845-9524-254F-BCDAA7DF98B7}"/>
              </a:ext>
            </a:extLst>
          </p:cNvPr>
          <p:cNvSpPr txBox="1"/>
          <p:nvPr/>
        </p:nvSpPr>
        <p:spPr>
          <a:xfrm>
            <a:off x="3327156" y="5319585"/>
            <a:ext cx="5537688" cy="369332"/>
          </a:xfrm>
          <a:prstGeom prst="rect">
            <a:avLst/>
          </a:prstGeom>
          <a:noFill/>
        </p:spPr>
        <p:txBody>
          <a:bodyPr wrap="square" rtlCol="0">
            <a:spAutoFit/>
          </a:bodyPr>
          <a:lstStyle/>
          <a:p>
            <a:r>
              <a:rPr lang="en-US" b="1" i="0" dirty="0">
                <a:solidFill>
                  <a:srgbClr val="2C3E50"/>
                </a:solidFill>
                <a:effectLst/>
                <a:latin typeface="Helvetica Neue"/>
              </a:rPr>
              <a:t>Send form to: HQMC.Funeral.Honors@USMC.mil</a:t>
            </a:r>
            <a:endParaRPr lang="en-US" b="1" dirty="0"/>
          </a:p>
        </p:txBody>
      </p:sp>
      <p:sp>
        <p:nvSpPr>
          <p:cNvPr id="11" name="TextBox 10">
            <a:extLst>
              <a:ext uri="{FF2B5EF4-FFF2-40B4-BE49-F238E27FC236}">
                <a16:creationId xmlns:a16="http://schemas.microsoft.com/office/drawing/2014/main" id="{27D1A9D8-761D-1B88-D83E-EE2DECD0333A}"/>
              </a:ext>
            </a:extLst>
          </p:cNvPr>
          <p:cNvSpPr txBox="1"/>
          <p:nvPr/>
        </p:nvSpPr>
        <p:spPr>
          <a:xfrm>
            <a:off x="108436" y="5750473"/>
            <a:ext cx="11975123" cy="615553"/>
          </a:xfrm>
          <a:prstGeom prst="rect">
            <a:avLst/>
          </a:prstGeom>
          <a:noFill/>
        </p:spPr>
        <p:txBody>
          <a:bodyPr wrap="square" rtlCol="0">
            <a:spAutoFit/>
          </a:bodyPr>
          <a:lstStyle/>
          <a:p>
            <a:pPr algn="ctr" fontAlgn="base"/>
            <a:r>
              <a:rPr lang="en-US" b="1" i="0" dirty="0">
                <a:solidFill>
                  <a:srgbClr val="2C3E50"/>
                </a:solidFill>
                <a:effectLst/>
                <a:latin typeface="Aptos Display" panose="020B0004020202020204" pitchFamily="34" charset="0"/>
              </a:rPr>
              <a:t>Duty Phone Company F: 504-252-1720</a:t>
            </a:r>
          </a:p>
          <a:p>
            <a:pPr algn="ctr" fontAlgn="base"/>
            <a:r>
              <a:rPr lang="en-US" sz="1600" b="1" dirty="0">
                <a:solidFill>
                  <a:srgbClr val="FF0000"/>
                </a:solidFill>
                <a:latin typeface="Aptos Display" panose="020B0004020202020204" pitchFamily="34" charset="0"/>
              </a:rPr>
              <a:t>Please call once submitted as this provides our unit time to plan and ensure Funeral Honors Branch processes your request.</a:t>
            </a:r>
            <a:endParaRPr lang="en-US" sz="1600" b="1" i="0" dirty="0">
              <a:solidFill>
                <a:srgbClr val="FF0000"/>
              </a:solidFill>
              <a:effectLst/>
              <a:latin typeface="Aptos Display" panose="020B0004020202020204" pitchFamily="34" charset="0"/>
            </a:endParaRPr>
          </a:p>
        </p:txBody>
      </p:sp>
      <p:pic>
        <p:nvPicPr>
          <p:cNvPr id="7" name="Picture 6">
            <a:extLst>
              <a:ext uri="{FF2B5EF4-FFF2-40B4-BE49-F238E27FC236}">
                <a16:creationId xmlns:a16="http://schemas.microsoft.com/office/drawing/2014/main" id="{6304E2C5-02D0-AB14-7FAA-91AC9193A0AC}"/>
              </a:ext>
            </a:extLst>
          </p:cNvPr>
          <p:cNvPicPr>
            <a:picLocks noChangeAspect="1"/>
          </p:cNvPicPr>
          <p:nvPr/>
        </p:nvPicPr>
        <p:blipFill>
          <a:blip r:embed="rId2"/>
          <a:srcRect l="50000" t="4399" r="555" b="52989"/>
          <a:stretch/>
        </p:blipFill>
        <p:spPr>
          <a:xfrm>
            <a:off x="108436" y="0"/>
            <a:ext cx="11975122" cy="5390817"/>
          </a:xfrm>
          <a:prstGeom prst="rect">
            <a:avLst/>
          </a:prstGeom>
        </p:spPr>
      </p:pic>
    </p:spTree>
    <p:extLst>
      <p:ext uri="{BB962C8B-B14F-4D97-AF65-F5344CB8AC3E}">
        <p14:creationId xmlns:p14="http://schemas.microsoft.com/office/powerpoint/2010/main" val="3486711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B3C4A-700F-6EA1-5C94-F3DE6B74926D}"/>
              </a:ext>
            </a:extLst>
          </p:cNvPr>
          <p:cNvSpPr>
            <a:spLocks noGrp="1"/>
          </p:cNvSpPr>
          <p:nvPr>
            <p:ph type="title"/>
          </p:nvPr>
        </p:nvSpPr>
        <p:spPr/>
        <p:txBody>
          <a:bodyPr/>
          <a:lstStyle/>
          <a:p>
            <a:pPr algn="ctr"/>
            <a:r>
              <a:rPr lang="en-US" u="sng" dirty="0">
                <a:latin typeface="Aptos Black" panose="020B0004020202020204" pitchFamily="34" charset="0"/>
              </a:rPr>
              <a:t>Important Points of Contact</a:t>
            </a:r>
          </a:p>
        </p:txBody>
      </p:sp>
      <p:sp>
        <p:nvSpPr>
          <p:cNvPr id="3" name="Content Placeholder 2">
            <a:extLst>
              <a:ext uri="{FF2B5EF4-FFF2-40B4-BE49-F238E27FC236}">
                <a16:creationId xmlns:a16="http://schemas.microsoft.com/office/drawing/2014/main" id="{4C207B78-00FC-EF97-1AB3-2862C75B3A6B}"/>
              </a:ext>
            </a:extLst>
          </p:cNvPr>
          <p:cNvSpPr>
            <a:spLocks noGrp="1"/>
          </p:cNvSpPr>
          <p:nvPr>
            <p:ph idx="1"/>
          </p:nvPr>
        </p:nvSpPr>
        <p:spPr>
          <a:xfrm>
            <a:off x="140677" y="1424354"/>
            <a:ext cx="11825654" cy="4752609"/>
          </a:xfrm>
        </p:spPr>
        <p:txBody>
          <a:bodyPr>
            <a:normAutofit lnSpcReduction="10000"/>
          </a:bodyPr>
          <a:lstStyle/>
          <a:p>
            <a:r>
              <a:rPr lang="en-US" sz="2400" b="1" dirty="0">
                <a:latin typeface="Aptos Black" panose="020B0004020202020204" pitchFamily="34" charset="0"/>
              </a:rPr>
              <a:t>Funeral Honors Branch USMC:</a:t>
            </a:r>
            <a:r>
              <a:rPr lang="en-US" sz="2400" b="1" i="0" dirty="0">
                <a:effectLst/>
                <a:latin typeface="Aptos Black" panose="020B0004020202020204" pitchFamily="34" charset="0"/>
              </a:rPr>
              <a:t> </a:t>
            </a:r>
            <a:r>
              <a:rPr lang="en-US" sz="2400" b="0" i="0" dirty="0">
                <a:effectLst/>
                <a:latin typeface="Aptos Black" panose="020B0004020202020204" pitchFamily="34" charset="0"/>
              </a:rPr>
              <a:t>1-866-826-3628</a:t>
            </a:r>
          </a:p>
          <a:p>
            <a:pPr lvl="1"/>
            <a:r>
              <a:rPr lang="en-US" dirty="0">
                <a:latin typeface="Aptos Black" panose="020B0004020202020204" pitchFamily="34" charset="0"/>
              </a:rPr>
              <a:t>Email:</a:t>
            </a:r>
            <a:r>
              <a:rPr lang="en-US" b="0" i="0" dirty="0">
                <a:effectLst/>
                <a:latin typeface="Aptos Black" panose="020B0004020202020204" pitchFamily="34" charset="0"/>
              </a:rPr>
              <a:t> </a:t>
            </a:r>
            <a:r>
              <a:rPr lang="en-US" b="0" i="0" dirty="0">
                <a:solidFill>
                  <a:srgbClr val="2C3E50"/>
                </a:solidFill>
                <a:effectLst/>
                <a:latin typeface="Aptos Black" panose="020B0004020202020204" pitchFamily="34" charset="0"/>
                <a:hlinkClick r:id="rId2"/>
              </a:rPr>
              <a:t>HQMC.Funeral.Honors@USMC.mil</a:t>
            </a:r>
            <a:endParaRPr lang="en-US" b="0" i="0" dirty="0">
              <a:solidFill>
                <a:srgbClr val="2C3E50"/>
              </a:solidFill>
              <a:effectLst/>
              <a:latin typeface="Aptos Black" panose="020B0004020202020204" pitchFamily="34" charset="0"/>
            </a:endParaRPr>
          </a:p>
          <a:p>
            <a:pPr lvl="1"/>
            <a:r>
              <a:rPr lang="en-US" b="1" i="0" dirty="0">
                <a:effectLst/>
                <a:latin typeface="Aptos Black" panose="020B0004020202020204" pitchFamily="34" charset="0"/>
              </a:rPr>
              <a:t>Fax Documents:</a:t>
            </a:r>
            <a:r>
              <a:rPr lang="en-US" b="0" i="0" dirty="0">
                <a:effectLst/>
                <a:latin typeface="Aptos Black" panose="020B0004020202020204" pitchFamily="34" charset="0"/>
              </a:rPr>
              <a:t> 703-432-9248</a:t>
            </a:r>
          </a:p>
          <a:p>
            <a:r>
              <a:rPr lang="en-US" sz="2400" dirty="0">
                <a:latin typeface="Aptos Black" panose="020B0004020202020204" pitchFamily="34" charset="0"/>
              </a:rPr>
              <a:t>National Personnel Records Center: 314-801-0800</a:t>
            </a:r>
          </a:p>
          <a:p>
            <a:pPr lvl="1"/>
            <a:r>
              <a:rPr lang="en-US" b="1" dirty="0">
                <a:latin typeface="Aptos Black" panose="020B0004020202020204" pitchFamily="34" charset="0"/>
              </a:rPr>
              <a:t>Fax SF-180: 314-801-9195</a:t>
            </a:r>
          </a:p>
          <a:p>
            <a:r>
              <a:rPr lang="en-US" sz="2400" dirty="0">
                <a:latin typeface="Aptos Black" panose="020B0004020202020204" pitchFamily="34" charset="0"/>
              </a:rPr>
              <a:t>National Cemetery Scheduling Office: 800-535-1117</a:t>
            </a:r>
          </a:p>
          <a:p>
            <a:pPr lvl="1"/>
            <a:r>
              <a:rPr lang="en-US" dirty="0">
                <a:latin typeface="Aptos Black" panose="020B0004020202020204" pitchFamily="34" charset="0"/>
              </a:rPr>
              <a:t>Customer Service Team( Fax SF-180 Form) 314-801-0764 </a:t>
            </a:r>
          </a:p>
          <a:p>
            <a:r>
              <a:rPr lang="en-US" sz="2400" dirty="0">
                <a:latin typeface="Aptos Black" panose="020B0004020202020204" pitchFamily="34" charset="0"/>
              </a:rPr>
              <a:t>Company F, 4th LAR, USMC, Columbia, SC:</a:t>
            </a:r>
            <a:r>
              <a:rPr lang="en-US" sz="2400" b="1" i="0" dirty="0">
                <a:effectLst/>
                <a:latin typeface="Aptos Black" panose="020B0004020202020204" pitchFamily="34" charset="0"/>
              </a:rPr>
              <a:t>  504-252-1720</a:t>
            </a:r>
          </a:p>
          <a:p>
            <a:pPr lvl="1"/>
            <a:r>
              <a:rPr lang="en-US" b="1" dirty="0">
                <a:solidFill>
                  <a:srgbClr val="FF0000"/>
                </a:solidFill>
                <a:latin typeface="Aptos Black" panose="020B0004020202020204" pitchFamily="34" charset="0"/>
              </a:rPr>
              <a:t>Marine Unit that provides military funeral honors around the Columbia area.   They are responsible for confirming time and execution of military funeral honors; will assist family or funeral director with the request, scheduling, and specifics of the funeral honors detail.  All other details are on the member, their family, or the funeral director.</a:t>
            </a:r>
            <a:endParaRPr lang="en-US" b="1" i="0" dirty="0">
              <a:solidFill>
                <a:srgbClr val="FF0000"/>
              </a:solidFill>
              <a:effectLst/>
              <a:latin typeface="Aptos Black" panose="020B0004020202020204" pitchFamily="34" charset="0"/>
            </a:endParaRPr>
          </a:p>
          <a:p>
            <a:pPr marL="0" indent="0">
              <a:buNone/>
            </a:pPr>
            <a:endParaRPr lang="en-US" sz="3200" b="0" i="0" dirty="0">
              <a:solidFill>
                <a:srgbClr val="2C3E50"/>
              </a:solidFill>
              <a:effectLst/>
              <a:latin typeface="Aptos Black" panose="020B0004020202020204" pitchFamily="34" charset="0"/>
            </a:endParaRPr>
          </a:p>
          <a:p>
            <a:endParaRPr lang="en-US" b="0" i="0" dirty="0">
              <a:solidFill>
                <a:srgbClr val="2C3E50"/>
              </a:solidFill>
              <a:effectLst/>
              <a:latin typeface="Aptos Black" panose="020B0004020202020204" pitchFamily="34" charset="0"/>
            </a:endParaRPr>
          </a:p>
        </p:txBody>
      </p:sp>
      <p:sp>
        <p:nvSpPr>
          <p:cNvPr id="4" name="Date Placeholder 3">
            <a:extLst>
              <a:ext uri="{FF2B5EF4-FFF2-40B4-BE49-F238E27FC236}">
                <a16:creationId xmlns:a16="http://schemas.microsoft.com/office/drawing/2014/main" id="{EC9B2F26-3327-7058-2D62-9BBB6C97634F}"/>
              </a:ext>
            </a:extLst>
          </p:cNvPr>
          <p:cNvSpPr>
            <a:spLocks noGrp="1"/>
          </p:cNvSpPr>
          <p:nvPr>
            <p:ph type="dt" sz="half" idx="10"/>
          </p:nvPr>
        </p:nvSpPr>
        <p:spPr/>
        <p:txBody>
          <a:bodyPr/>
          <a:lstStyle/>
          <a:p>
            <a:fld id="{7A3EA3E6-50AB-47F2-B17F-C40E368FC1C4}" type="datetime1">
              <a:rPr lang="en-US" smtClean="0"/>
              <a:t>4/22/2025</a:t>
            </a:fld>
            <a:endParaRPr lang="en-US"/>
          </a:p>
        </p:txBody>
      </p:sp>
      <p:sp>
        <p:nvSpPr>
          <p:cNvPr id="5" name="Footer Placeholder 4">
            <a:extLst>
              <a:ext uri="{FF2B5EF4-FFF2-40B4-BE49-F238E27FC236}">
                <a16:creationId xmlns:a16="http://schemas.microsoft.com/office/drawing/2014/main" id="{A4CA796B-0CE6-793E-E150-CD22EA30322E}"/>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13884D06-DE86-C20E-8450-2C6DA911EFA9}"/>
              </a:ext>
            </a:extLst>
          </p:cNvPr>
          <p:cNvSpPr>
            <a:spLocks noGrp="1"/>
          </p:cNvSpPr>
          <p:nvPr>
            <p:ph type="sldNum" sz="quarter" idx="12"/>
          </p:nvPr>
        </p:nvSpPr>
        <p:spPr/>
        <p:txBody>
          <a:bodyPr/>
          <a:lstStyle/>
          <a:p>
            <a:fld id="{C7372CB3-99B4-4260-809C-DFECCF526E48}" type="slidenum">
              <a:rPr lang="en-US" smtClean="0"/>
              <a:t>2</a:t>
            </a:fld>
            <a:endParaRPr lang="en-US"/>
          </a:p>
        </p:txBody>
      </p:sp>
    </p:spTree>
    <p:extLst>
      <p:ext uri="{BB962C8B-B14F-4D97-AF65-F5344CB8AC3E}">
        <p14:creationId xmlns:p14="http://schemas.microsoft.com/office/powerpoint/2010/main" val="783040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dirty="0"/>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20</a:t>
            </a:fld>
            <a:endParaRPr lang="en-US"/>
          </a:p>
        </p:txBody>
      </p:sp>
      <p:pic>
        <p:nvPicPr>
          <p:cNvPr id="7" name="Picture 6">
            <a:extLst>
              <a:ext uri="{FF2B5EF4-FFF2-40B4-BE49-F238E27FC236}">
                <a16:creationId xmlns:a16="http://schemas.microsoft.com/office/drawing/2014/main" id="{AD46E20C-E863-562B-A6A2-470F66CB0605}"/>
              </a:ext>
            </a:extLst>
          </p:cNvPr>
          <p:cNvPicPr>
            <a:picLocks noChangeAspect="1"/>
          </p:cNvPicPr>
          <p:nvPr/>
        </p:nvPicPr>
        <p:blipFill>
          <a:blip r:embed="rId2"/>
          <a:srcRect l="69510" t="4673" r="12165" b="52990"/>
          <a:stretch/>
        </p:blipFill>
        <p:spPr>
          <a:xfrm>
            <a:off x="3753439" y="246185"/>
            <a:ext cx="4685121" cy="5336930"/>
          </a:xfrm>
          <a:prstGeom prst="rect">
            <a:avLst/>
          </a:prstGeom>
        </p:spPr>
      </p:pic>
      <p:sp>
        <p:nvSpPr>
          <p:cNvPr id="10" name="TextBox 9">
            <a:extLst>
              <a:ext uri="{FF2B5EF4-FFF2-40B4-BE49-F238E27FC236}">
                <a16:creationId xmlns:a16="http://schemas.microsoft.com/office/drawing/2014/main" id="{A8450BF4-2845-9524-254F-BCDAA7DF98B7}"/>
              </a:ext>
            </a:extLst>
          </p:cNvPr>
          <p:cNvSpPr txBox="1"/>
          <p:nvPr/>
        </p:nvSpPr>
        <p:spPr>
          <a:xfrm>
            <a:off x="3327155" y="17276"/>
            <a:ext cx="5537688" cy="369332"/>
          </a:xfrm>
          <a:prstGeom prst="rect">
            <a:avLst/>
          </a:prstGeom>
          <a:noFill/>
        </p:spPr>
        <p:txBody>
          <a:bodyPr wrap="square" rtlCol="0">
            <a:spAutoFit/>
          </a:bodyPr>
          <a:lstStyle/>
          <a:p>
            <a:r>
              <a:rPr lang="en-US" b="0" i="0" dirty="0">
                <a:solidFill>
                  <a:srgbClr val="2C3E50"/>
                </a:solidFill>
                <a:effectLst/>
                <a:latin typeface="Helvetica Neue"/>
              </a:rPr>
              <a:t>Send form to: HQMC.Funeral.Honors@USMC.mil</a:t>
            </a:r>
            <a:endParaRPr lang="en-US" dirty="0"/>
          </a:p>
        </p:txBody>
      </p:sp>
      <p:sp>
        <p:nvSpPr>
          <p:cNvPr id="11" name="TextBox 10">
            <a:extLst>
              <a:ext uri="{FF2B5EF4-FFF2-40B4-BE49-F238E27FC236}">
                <a16:creationId xmlns:a16="http://schemas.microsoft.com/office/drawing/2014/main" id="{27D1A9D8-761D-1B88-D83E-EE2DECD0333A}"/>
              </a:ext>
            </a:extLst>
          </p:cNvPr>
          <p:cNvSpPr txBox="1"/>
          <p:nvPr/>
        </p:nvSpPr>
        <p:spPr>
          <a:xfrm>
            <a:off x="216877" y="5696582"/>
            <a:ext cx="11975123" cy="938719"/>
          </a:xfrm>
          <a:prstGeom prst="rect">
            <a:avLst/>
          </a:prstGeom>
          <a:noFill/>
        </p:spPr>
        <p:txBody>
          <a:bodyPr wrap="square" rtlCol="0">
            <a:spAutoFit/>
          </a:bodyPr>
          <a:lstStyle/>
          <a:p>
            <a:pPr algn="l" fontAlgn="base"/>
            <a:r>
              <a:rPr lang="en-US" sz="1100" b="0" i="0" dirty="0">
                <a:solidFill>
                  <a:srgbClr val="2C3E50"/>
                </a:solidFill>
                <a:effectLst/>
                <a:latin typeface="Aptos Display" panose="020B0004020202020204" pitchFamily="34" charset="0"/>
              </a:rPr>
              <a:t>Once your request for honors is received, a Marine Corps Funeral Honors Clerk will call you to verify the </a:t>
            </a:r>
            <a:r>
              <a:rPr lang="en-US" sz="1100" b="1" i="0" dirty="0">
                <a:solidFill>
                  <a:srgbClr val="2C3E50"/>
                </a:solidFill>
                <a:effectLst/>
                <a:latin typeface="Aptos Display" panose="020B0004020202020204" pitchFamily="34" charset="0"/>
              </a:rPr>
              <a:t>date and time of service, input the SSN of the Deceased Marine, and verify proof of honorable service.</a:t>
            </a:r>
          </a:p>
          <a:p>
            <a:pPr fontAlgn="base"/>
            <a:r>
              <a:rPr lang="en-US" sz="1100" b="0" i="0" dirty="0">
                <a:solidFill>
                  <a:srgbClr val="2C3E50"/>
                </a:solidFill>
                <a:effectLst/>
                <a:latin typeface="Aptos Display" panose="020B0004020202020204" pitchFamily="34" charset="0"/>
              </a:rPr>
              <a:t>***HQMC Funeral Honors requests this </a:t>
            </a:r>
            <a:r>
              <a:rPr lang="en-US" sz="1100" b="1" i="0" dirty="0">
                <a:solidFill>
                  <a:srgbClr val="2C3E50"/>
                </a:solidFill>
                <a:effectLst/>
                <a:latin typeface="Aptos Display" panose="020B0004020202020204" pitchFamily="34" charset="0"/>
              </a:rPr>
              <a:t>form to be submitted at a minimum of 7 days prior to the date of service</a:t>
            </a:r>
            <a:r>
              <a:rPr lang="en-US" sz="1100" b="0" i="0" dirty="0">
                <a:solidFill>
                  <a:srgbClr val="2C3E50"/>
                </a:solidFill>
                <a:effectLst/>
                <a:latin typeface="Aptos Display" panose="020B0004020202020204" pitchFamily="34" charset="0"/>
              </a:rPr>
              <a:t>. However, if Funeral Honors are being requested within 24 hours or after normal business hours, please contact </a:t>
            </a:r>
            <a:r>
              <a:rPr lang="en-US" sz="1100" b="1" i="0" dirty="0">
                <a:solidFill>
                  <a:srgbClr val="2C3E50"/>
                </a:solidFill>
                <a:effectLst/>
                <a:latin typeface="Aptos Display" panose="020B0004020202020204" pitchFamily="34" charset="0"/>
              </a:rPr>
              <a:t>HQMC directly at 1-866-826-3628</a:t>
            </a:r>
            <a:r>
              <a:rPr lang="en-US" sz="1100" b="0" i="0" dirty="0">
                <a:solidFill>
                  <a:srgbClr val="2C3E50"/>
                </a:solidFill>
                <a:effectLst/>
                <a:latin typeface="Aptos Display" panose="020B0004020202020204" pitchFamily="34" charset="0"/>
              </a:rPr>
              <a:t>.  We do not guarantee next-day or same-day service requests.   </a:t>
            </a:r>
            <a:r>
              <a:rPr lang="en-US" sz="1100" b="1" i="0" dirty="0">
                <a:solidFill>
                  <a:srgbClr val="2C3E50"/>
                </a:solidFill>
                <a:effectLst/>
                <a:latin typeface="Aptos Display" panose="020B0004020202020204" pitchFamily="34" charset="0"/>
              </a:rPr>
              <a:t>Duty Phone Company F: 504-252-1720 </a:t>
            </a:r>
            <a:r>
              <a:rPr lang="en-US" sz="1100" b="1" dirty="0">
                <a:solidFill>
                  <a:srgbClr val="FF0000"/>
                </a:solidFill>
                <a:latin typeface="Aptos Display" panose="020B0004020202020204" pitchFamily="34" charset="0"/>
              </a:rPr>
              <a:t>Please call once submitted as this provides our unit time to plan and ensure Funeral Honors Branch processes your request.</a:t>
            </a:r>
            <a:endParaRPr lang="en-US" sz="1100" b="1" i="0" dirty="0">
              <a:solidFill>
                <a:srgbClr val="FF0000"/>
              </a:solidFill>
              <a:effectLst/>
              <a:latin typeface="Aptos Display" panose="020B0004020202020204" pitchFamily="34" charset="0"/>
            </a:endParaRPr>
          </a:p>
          <a:p>
            <a:pPr algn="l" fontAlgn="base"/>
            <a:endParaRPr lang="en-US" sz="1100" b="1" i="0" dirty="0">
              <a:solidFill>
                <a:srgbClr val="2C3E50"/>
              </a:solidFill>
              <a:effectLst/>
              <a:latin typeface="Aptos Display" panose="020B0004020202020204" pitchFamily="34" charset="0"/>
            </a:endParaRPr>
          </a:p>
        </p:txBody>
      </p:sp>
    </p:spTree>
    <p:extLst>
      <p:ext uri="{BB962C8B-B14F-4D97-AF65-F5344CB8AC3E}">
        <p14:creationId xmlns:p14="http://schemas.microsoft.com/office/powerpoint/2010/main" val="2692276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EB2D4-F6FC-1E74-73F0-E8AAA34A859D}"/>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19234257-6A6D-14A9-3AA0-AF6A5B764431}"/>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C925AC19-46E6-6EF6-3B82-A011D2F5A03A}"/>
              </a:ext>
            </a:extLst>
          </p:cNvPr>
          <p:cNvSpPr>
            <a:spLocks noGrp="1"/>
          </p:cNvSpPr>
          <p:nvPr>
            <p:ph type="sldNum" sz="quarter" idx="12"/>
          </p:nvPr>
        </p:nvSpPr>
        <p:spPr/>
        <p:txBody>
          <a:bodyPr/>
          <a:lstStyle/>
          <a:p>
            <a:fld id="{C7372CB3-99B4-4260-809C-DFECCF526E48}" type="slidenum">
              <a:rPr lang="en-US" smtClean="0"/>
              <a:t>21</a:t>
            </a:fld>
            <a:endParaRPr lang="en-US"/>
          </a:p>
        </p:txBody>
      </p:sp>
      <p:pic>
        <p:nvPicPr>
          <p:cNvPr id="6" name="Picture 5">
            <a:extLst>
              <a:ext uri="{FF2B5EF4-FFF2-40B4-BE49-F238E27FC236}">
                <a16:creationId xmlns:a16="http://schemas.microsoft.com/office/drawing/2014/main" id="{9F1A9717-AACE-7339-9DEC-7CCF4BFCBB5C}"/>
              </a:ext>
            </a:extLst>
          </p:cNvPr>
          <p:cNvPicPr>
            <a:picLocks noChangeAspect="1"/>
          </p:cNvPicPr>
          <p:nvPr/>
        </p:nvPicPr>
        <p:blipFill>
          <a:blip r:embed="rId2"/>
          <a:srcRect l="50000" t="3551" r="954" b="56976"/>
          <a:stretch/>
        </p:blipFill>
        <p:spPr>
          <a:xfrm>
            <a:off x="119406" y="4713"/>
            <a:ext cx="11953188" cy="6400800"/>
          </a:xfrm>
          <a:prstGeom prst="rect">
            <a:avLst/>
          </a:prstGeom>
        </p:spPr>
      </p:pic>
      <p:cxnSp>
        <p:nvCxnSpPr>
          <p:cNvPr id="10" name="Straight Arrow Connector 9">
            <a:extLst>
              <a:ext uri="{FF2B5EF4-FFF2-40B4-BE49-F238E27FC236}">
                <a16:creationId xmlns:a16="http://schemas.microsoft.com/office/drawing/2014/main" id="{942A2F45-05AC-E950-81BB-D8323F4C6A8C}"/>
              </a:ext>
            </a:extLst>
          </p:cNvPr>
          <p:cNvCxnSpPr>
            <a:cxnSpLocks/>
            <a:stCxn id="14" idx="1"/>
          </p:cNvCxnSpPr>
          <p:nvPr/>
        </p:nvCxnSpPr>
        <p:spPr>
          <a:xfrm flipH="1" flipV="1">
            <a:off x="2382715" y="2637692"/>
            <a:ext cx="2927839" cy="13297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8A7860D-EA32-C81F-E470-58F10DA8AF3E}"/>
              </a:ext>
            </a:extLst>
          </p:cNvPr>
          <p:cNvSpPr txBox="1"/>
          <p:nvPr/>
        </p:nvSpPr>
        <p:spPr>
          <a:xfrm>
            <a:off x="5310554" y="3644316"/>
            <a:ext cx="5002823" cy="646331"/>
          </a:xfrm>
          <a:prstGeom prst="rect">
            <a:avLst/>
          </a:prstGeom>
          <a:noFill/>
        </p:spPr>
        <p:txBody>
          <a:bodyPr wrap="square" rtlCol="0">
            <a:spAutoFit/>
          </a:bodyPr>
          <a:lstStyle/>
          <a:p>
            <a:r>
              <a:rPr lang="en-US" dirty="0"/>
              <a:t>These links will be helpful to your families if they are unable to find your paperwork. </a:t>
            </a:r>
          </a:p>
        </p:txBody>
      </p:sp>
      <p:cxnSp>
        <p:nvCxnSpPr>
          <p:cNvPr id="15" name="Straight Arrow Connector 14">
            <a:extLst>
              <a:ext uri="{FF2B5EF4-FFF2-40B4-BE49-F238E27FC236}">
                <a16:creationId xmlns:a16="http://schemas.microsoft.com/office/drawing/2014/main" id="{1D2F0EEE-C0AE-AABA-452D-68964B02DA02}"/>
              </a:ext>
            </a:extLst>
          </p:cNvPr>
          <p:cNvCxnSpPr>
            <a:cxnSpLocks/>
            <a:stCxn id="14" idx="1"/>
          </p:cNvCxnSpPr>
          <p:nvPr/>
        </p:nvCxnSpPr>
        <p:spPr>
          <a:xfrm flipH="1" flipV="1">
            <a:off x="1444869" y="2892670"/>
            <a:ext cx="3865685" cy="10748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D3D8468-88EB-296D-7232-92E11146A6F7}"/>
              </a:ext>
            </a:extLst>
          </p:cNvPr>
          <p:cNvCxnSpPr>
            <a:cxnSpLocks/>
          </p:cNvCxnSpPr>
          <p:nvPr/>
        </p:nvCxnSpPr>
        <p:spPr>
          <a:xfrm flipH="1" flipV="1">
            <a:off x="2074985" y="3302587"/>
            <a:ext cx="3235569" cy="6648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82D237B-BDB2-0CAA-026E-3BE962F9ED54}"/>
              </a:ext>
            </a:extLst>
          </p:cNvPr>
          <p:cNvCxnSpPr>
            <a:cxnSpLocks/>
          </p:cNvCxnSpPr>
          <p:nvPr/>
        </p:nvCxnSpPr>
        <p:spPr>
          <a:xfrm flipH="1" flipV="1">
            <a:off x="2382715" y="3635034"/>
            <a:ext cx="2927839" cy="3324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42DD6A5-75FB-ED64-BA5E-030BFBE890B5}"/>
              </a:ext>
            </a:extLst>
          </p:cNvPr>
          <p:cNvCxnSpPr>
            <a:cxnSpLocks/>
            <a:stCxn id="14" idx="1"/>
          </p:cNvCxnSpPr>
          <p:nvPr/>
        </p:nvCxnSpPr>
        <p:spPr>
          <a:xfrm flipH="1" flipV="1">
            <a:off x="1267890" y="3958200"/>
            <a:ext cx="4042664" cy="92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8BED35E-B353-17C3-8EF2-AC24554405C8}"/>
              </a:ext>
            </a:extLst>
          </p:cNvPr>
          <p:cNvCxnSpPr>
            <a:cxnSpLocks/>
            <a:stCxn id="14" idx="1"/>
          </p:cNvCxnSpPr>
          <p:nvPr/>
        </p:nvCxnSpPr>
        <p:spPr>
          <a:xfrm flipH="1">
            <a:off x="1356380" y="3967482"/>
            <a:ext cx="3954174" cy="6370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0BF2499-F96A-B715-69BA-5D6B2F0449FB}"/>
              </a:ext>
            </a:extLst>
          </p:cNvPr>
          <p:cNvCxnSpPr>
            <a:cxnSpLocks/>
            <a:stCxn id="14" idx="1"/>
          </p:cNvCxnSpPr>
          <p:nvPr/>
        </p:nvCxnSpPr>
        <p:spPr>
          <a:xfrm flipH="1">
            <a:off x="1444869" y="3967482"/>
            <a:ext cx="3865685" cy="13297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944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EF07B1-E985-DB53-3505-D15ADDAD5CDB}"/>
              </a:ext>
            </a:extLst>
          </p:cNvPr>
          <p:cNvSpPr>
            <a:spLocks noGrp="1"/>
          </p:cNvSpPr>
          <p:nvPr>
            <p:ph type="dt" sz="half" idx="10"/>
          </p:nvPr>
        </p:nvSpPr>
        <p:spPr/>
        <p:txBody>
          <a:bodyPr/>
          <a:lstStyle/>
          <a:p>
            <a:fld id="{7A3EA3E6-50AB-47F2-B17F-C40E368FC1C4}" type="datetime1">
              <a:rPr lang="en-US" smtClean="0"/>
              <a:t>4/22/2025</a:t>
            </a:fld>
            <a:endParaRPr lang="en-US"/>
          </a:p>
        </p:txBody>
      </p:sp>
      <p:sp>
        <p:nvSpPr>
          <p:cNvPr id="5" name="Footer Placeholder 4">
            <a:extLst>
              <a:ext uri="{FF2B5EF4-FFF2-40B4-BE49-F238E27FC236}">
                <a16:creationId xmlns:a16="http://schemas.microsoft.com/office/drawing/2014/main" id="{813CC7C7-2C23-F849-A410-C99B64392307}"/>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A82CE57C-D1BD-8D90-F88F-086AA1C5D6DD}"/>
              </a:ext>
            </a:extLst>
          </p:cNvPr>
          <p:cNvSpPr>
            <a:spLocks noGrp="1"/>
          </p:cNvSpPr>
          <p:nvPr>
            <p:ph type="sldNum" sz="quarter" idx="12"/>
          </p:nvPr>
        </p:nvSpPr>
        <p:spPr/>
        <p:txBody>
          <a:bodyPr/>
          <a:lstStyle/>
          <a:p>
            <a:fld id="{C7372CB3-99B4-4260-809C-DFECCF526E48}" type="slidenum">
              <a:rPr lang="en-US" smtClean="0"/>
              <a:t>22</a:t>
            </a:fld>
            <a:endParaRPr lang="en-US"/>
          </a:p>
        </p:txBody>
      </p:sp>
      <p:sp>
        <p:nvSpPr>
          <p:cNvPr id="3" name="Content Placeholder 2">
            <a:extLst>
              <a:ext uri="{FF2B5EF4-FFF2-40B4-BE49-F238E27FC236}">
                <a16:creationId xmlns:a16="http://schemas.microsoft.com/office/drawing/2014/main" id="{397008A4-FE40-C98D-FC62-50D87BF39A5C}"/>
              </a:ext>
            </a:extLst>
          </p:cNvPr>
          <p:cNvSpPr>
            <a:spLocks noGrp="1"/>
          </p:cNvSpPr>
          <p:nvPr>
            <p:ph idx="1"/>
          </p:nvPr>
        </p:nvSpPr>
        <p:spPr>
          <a:xfrm>
            <a:off x="306265" y="4640"/>
            <a:ext cx="11579469" cy="5771906"/>
          </a:xfrm>
        </p:spPr>
        <p:txBody>
          <a:bodyPr>
            <a:noAutofit/>
          </a:bodyPr>
          <a:lstStyle/>
          <a:p>
            <a:pPr marL="342900" indent="-342900">
              <a:buFont typeface="+mj-lt"/>
              <a:buAutoNum type="arabicPeriod"/>
            </a:pPr>
            <a:r>
              <a:rPr lang="en-US" sz="1600" dirty="0"/>
              <a:t>If you do not have a DD-214 when requesting Funeral Honors that is fine.  The Funeral Honors Branch will confirm your service without it.</a:t>
            </a:r>
          </a:p>
          <a:p>
            <a:pPr marL="342900" indent="-342900">
              <a:buFont typeface="+mj-lt"/>
              <a:buAutoNum type="arabicPeriod"/>
            </a:pPr>
            <a:r>
              <a:rPr lang="en-US" sz="1600" dirty="0"/>
              <a:t>If you have not requested a flag this is also fine.  The website states the family is responsible for providing a flag, but our team always has a flag in case you do not.</a:t>
            </a:r>
          </a:p>
          <a:p>
            <a:pPr marL="342900" indent="-342900">
              <a:buFont typeface="+mj-lt"/>
              <a:buAutoNum type="arabicPeriod"/>
            </a:pPr>
            <a:r>
              <a:rPr lang="en-US" sz="1600" dirty="0"/>
              <a:t>What constitutes having received military honors:</a:t>
            </a:r>
          </a:p>
          <a:p>
            <a:pPr lvl="1"/>
            <a:r>
              <a:rPr lang="en-US" sz="1600" dirty="0"/>
              <a:t>At a minimum ONE uniformed Marine is present (we have provided Marine/Sailor combo)</a:t>
            </a:r>
          </a:p>
          <a:p>
            <a:pPr lvl="1"/>
            <a:r>
              <a:rPr lang="en-US" sz="1600" dirty="0"/>
              <a:t>The playing of Taps</a:t>
            </a:r>
          </a:p>
          <a:p>
            <a:pPr lvl="1"/>
            <a:r>
              <a:rPr lang="en-US" sz="1600" dirty="0"/>
              <a:t>Folding and presentation of the American Flag to the Next of Kin</a:t>
            </a:r>
          </a:p>
          <a:p>
            <a:pPr marL="342900" indent="-342900">
              <a:buFont typeface="+mj-lt"/>
              <a:buAutoNum type="arabicPeriod"/>
            </a:pPr>
            <a:r>
              <a:rPr lang="en-US" sz="1600" dirty="0"/>
              <a:t>What you may request:</a:t>
            </a:r>
          </a:p>
          <a:p>
            <a:pPr lvl="1"/>
            <a:r>
              <a:rPr lang="en-US" sz="1600" dirty="0"/>
              <a:t>Pall Bearers (Unit operational requirements will dictate if we can support)</a:t>
            </a:r>
          </a:p>
          <a:p>
            <a:pPr lvl="1"/>
            <a:r>
              <a:rPr lang="en-US" sz="1600" dirty="0"/>
              <a:t>Rifle Detail (Unit operational requirements will dictate if we can support)</a:t>
            </a:r>
          </a:p>
          <a:p>
            <a:pPr lvl="1"/>
            <a:r>
              <a:rPr lang="en-US" sz="1600" dirty="0"/>
              <a:t>Chaplain (</a:t>
            </a:r>
            <a:r>
              <a:rPr lang="en-US" sz="1600" dirty="0">
                <a:solidFill>
                  <a:srgbClr val="FF0000"/>
                </a:solidFill>
              </a:rPr>
              <a:t>This will not be provided as we do not have a chaplain</a:t>
            </a:r>
            <a:r>
              <a:rPr lang="en-US" sz="1600" dirty="0"/>
              <a:t>)</a:t>
            </a:r>
          </a:p>
          <a:p>
            <a:pPr lvl="1"/>
            <a:r>
              <a:rPr lang="en-US" sz="1600" dirty="0"/>
              <a:t>Aviation/Flyover (</a:t>
            </a:r>
            <a:r>
              <a:rPr lang="en-US" sz="1600" dirty="0">
                <a:solidFill>
                  <a:srgbClr val="FF0000"/>
                </a:solidFill>
              </a:rPr>
              <a:t>We cannot provide this service</a:t>
            </a:r>
            <a:r>
              <a:rPr lang="en-US" sz="1600" dirty="0"/>
              <a:t>)</a:t>
            </a:r>
          </a:p>
          <a:p>
            <a:pPr lvl="1"/>
            <a:r>
              <a:rPr lang="en-US" sz="1600" dirty="0"/>
              <a:t>We conduct 12 funerals a month and they tend to occur at the same time.  We will do our best to provide a rifle team or pall bearers if requested.</a:t>
            </a:r>
          </a:p>
          <a:p>
            <a:pPr marL="342900" indent="-342900">
              <a:buFont typeface="+mj-lt"/>
              <a:buAutoNum type="arabicPeriod"/>
            </a:pPr>
            <a:r>
              <a:rPr lang="en-US" sz="1600" i="1" dirty="0"/>
              <a:t>Misconceptions</a:t>
            </a:r>
            <a:r>
              <a:rPr lang="en-US" sz="1600" dirty="0"/>
              <a:t>:</a:t>
            </a:r>
          </a:p>
          <a:p>
            <a:pPr lvl="1"/>
            <a:r>
              <a:rPr lang="en-US" sz="1600" dirty="0"/>
              <a:t>21 Gun Salute.  This is reserved for the President of the United States and the National Ensign.  Military members of all ranks below the rank of General receive 9 rounds via 3 volleys.</a:t>
            </a:r>
          </a:p>
          <a:p>
            <a:pPr lvl="1"/>
            <a:r>
              <a:rPr lang="en-US" sz="1600" dirty="0"/>
              <a:t>Senior Ranks/Valor Awards = “Full Honors”:  This is only true at Arlington Cemetery.  We will always attempt to provide a Rifle Detail and Pall Bearers to any who request it, but you have received “Full” Military Honors per criteria in paragraph 3.</a:t>
            </a:r>
          </a:p>
          <a:p>
            <a:pPr marL="342900" indent="-342900">
              <a:buFont typeface="+mj-lt"/>
              <a:buAutoNum type="arabicPeriod"/>
            </a:pPr>
            <a:r>
              <a:rPr lang="en-US" sz="1600" dirty="0"/>
              <a:t>IMPORTANT:  We must present the flag to the Next of Kin listed on the request form.  If the Next of Kin listed wants someone else to receive the flag we must receive verbal confirmation of the change.  We are used to last minute changes but please discuss with your family on who should receive the flag to eliminate confusion. </a:t>
            </a:r>
          </a:p>
        </p:txBody>
      </p:sp>
    </p:spTree>
    <p:extLst>
      <p:ext uri="{BB962C8B-B14F-4D97-AF65-F5344CB8AC3E}">
        <p14:creationId xmlns:p14="http://schemas.microsoft.com/office/powerpoint/2010/main" val="1829420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5E504-7BD3-7440-9459-D2853A87992C}"/>
              </a:ext>
            </a:extLst>
          </p:cNvPr>
          <p:cNvSpPr>
            <a:spLocks noGrp="1"/>
          </p:cNvSpPr>
          <p:nvPr>
            <p:ph type="title"/>
          </p:nvPr>
        </p:nvSpPr>
        <p:spPr>
          <a:xfrm>
            <a:off x="548054" y="464899"/>
            <a:ext cx="11095892" cy="1325563"/>
          </a:xfrm>
        </p:spPr>
        <p:txBody>
          <a:bodyPr>
            <a:normAutofit/>
          </a:bodyPr>
          <a:lstStyle/>
          <a:p>
            <a:r>
              <a:rPr lang="en-US" sz="4000" dirty="0">
                <a:latin typeface="Aptos Black" panose="020F0502020204030204" pitchFamily="34" charset="0"/>
              </a:rPr>
              <a:t>Digital Records Request (Alternative Method)</a:t>
            </a:r>
          </a:p>
        </p:txBody>
      </p:sp>
      <p:sp>
        <p:nvSpPr>
          <p:cNvPr id="4" name="Date Placeholder 3">
            <a:extLst>
              <a:ext uri="{FF2B5EF4-FFF2-40B4-BE49-F238E27FC236}">
                <a16:creationId xmlns:a16="http://schemas.microsoft.com/office/drawing/2014/main" id="{EEEF07B1-E985-DB53-3505-D15ADDAD5CDB}"/>
              </a:ext>
            </a:extLst>
          </p:cNvPr>
          <p:cNvSpPr>
            <a:spLocks noGrp="1"/>
          </p:cNvSpPr>
          <p:nvPr>
            <p:ph type="dt" sz="half" idx="10"/>
          </p:nvPr>
        </p:nvSpPr>
        <p:spPr/>
        <p:txBody>
          <a:bodyPr/>
          <a:lstStyle/>
          <a:p>
            <a:fld id="{7A3EA3E6-50AB-47F2-B17F-C40E368FC1C4}" type="datetime1">
              <a:rPr lang="en-US" smtClean="0"/>
              <a:t>4/22/2025</a:t>
            </a:fld>
            <a:endParaRPr lang="en-US"/>
          </a:p>
        </p:txBody>
      </p:sp>
      <p:sp>
        <p:nvSpPr>
          <p:cNvPr id="5" name="Footer Placeholder 4">
            <a:extLst>
              <a:ext uri="{FF2B5EF4-FFF2-40B4-BE49-F238E27FC236}">
                <a16:creationId xmlns:a16="http://schemas.microsoft.com/office/drawing/2014/main" id="{813CC7C7-2C23-F849-A410-C99B64392307}"/>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A82CE57C-D1BD-8D90-F88F-086AA1C5D6DD}"/>
              </a:ext>
            </a:extLst>
          </p:cNvPr>
          <p:cNvSpPr>
            <a:spLocks noGrp="1"/>
          </p:cNvSpPr>
          <p:nvPr>
            <p:ph type="sldNum" sz="quarter" idx="12"/>
          </p:nvPr>
        </p:nvSpPr>
        <p:spPr/>
        <p:txBody>
          <a:bodyPr/>
          <a:lstStyle/>
          <a:p>
            <a:fld id="{C7372CB3-99B4-4260-809C-DFECCF526E48}" type="slidenum">
              <a:rPr lang="en-US" smtClean="0"/>
              <a:t>23</a:t>
            </a:fld>
            <a:endParaRPr lang="en-US"/>
          </a:p>
        </p:txBody>
      </p:sp>
      <p:pic>
        <p:nvPicPr>
          <p:cNvPr id="7" name="Content Placeholder 6">
            <a:extLst>
              <a:ext uri="{FF2B5EF4-FFF2-40B4-BE49-F238E27FC236}">
                <a16:creationId xmlns:a16="http://schemas.microsoft.com/office/drawing/2014/main" id="{9E5332F1-BFF3-F31C-B543-7189E8EABB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4308" y="2270763"/>
            <a:ext cx="3058411" cy="3348817"/>
          </a:xfrm>
          <a:prstGeom prst="rect">
            <a:avLst/>
          </a:prstGeom>
        </p:spPr>
      </p:pic>
      <p:pic>
        <p:nvPicPr>
          <p:cNvPr id="9" name="Picture 8" descr="Logo&#10;&#10;AI-generated content may be incorrect.">
            <a:extLst>
              <a:ext uri="{FF2B5EF4-FFF2-40B4-BE49-F238E27FC236}">
                <a16:creationId xmlns:a16="http://schemas.microsoft.com/office/drawing/2014/main" id="{89589CB6-C69D-1D00-21BE-9B5571CEA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280" y="2270763"/>
            <a:ext cx="2850871" cy="3124986"/>
          </a:xfrm>
          <a:prstGeom prst="rect">
            <a:avLst/>
          </a:prstGeom>
        </p:spPr>
      </p:pic>
    </p:spTree>
    <p:extLst>
      <p:ext uri="{BB962C8B-B14F-4D97-AF65-F5344CB8AC3E}">
        <p14:creationId xmlns:p14="http://schemas.microsoft.com/office/powerpoint/2010/main" val="609145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AC33E0-929F-FB67-8825-034C33A03D6A}"/>
              </a:ext>
            </a:extLst>
          </p:cNvPr>
          <p:cNvSpPr>
            <a:spLocks noGrp="1"/>
          </p:cNvSpPr>
          <p:nvPr>
            <p:ph type="dt" sz="half" idx="10"/>
          </p:nvPr>
        </p:nvSpPr>
        <p:spPr/>
        <p:txBody>
          <a:bodyPr/>
          <a:lstStyle/>
          <a:p>
            <a:fld id="{7A3EA3E6-50AB-47F2-B17F-C40E368FC1C4}" type="datetime1">
              <a:rPr lang="en-US" smtClean="0"/>
              <a:t>4/22/2025</a:t>
            </a:fld>
            <a:endParaRPr lang="en-US"/>
          </a:p>
        </p:txBody>
      </p:sp>
      <p:sp>
        <p:nvSpPr>
          <p:cNvPr id="5" name="Footer Placeholder 4">
            <a:extLst>
              <a:ext uri="{FF2B5EF4-FFF2-40B4-BE49-F238E27FC236}">
                <a16:creationId xmlns:a16="http://schemas.microsoft.com/office/drawing/2014/main" id="{FF1DC04F-9D66-3F80-7C66-D7B3591C4194}"/>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357B4605-A6E1-CA81-E211-DD711AE4CAAB}"/>
              </a:ext>
            </a:extLst>
          </p:cNvPr>
          <p:cNvSpPr>
            <a:spLocks noGrp="1"/>
          </p:cNvSpPr>
          <p:nvPr>
            <p:ph type="sldNum" sz="quarter" idx="12"/>
          </p:nvPr>
        </p:nvSpPr>
        <p:spPr/>
        <p:txBody>
          <a:bodyPr/>
          <a:lstStyle/>
          <a:p>
            <a:fld id="{C7372CB3-99B4-4260-809C-DFECCF526E48}" type="slidenum">
              <a:rPr lang="en-US" smtClean="0"/>
              <a:t>24</a:t>
            </a:fld>
            <a:endParaRPr lang="en-US"/>
          </a:p>
        </p:txBody>
      </p:sp>
      <p:pic>
        <p:nvPicPr>
          <p:cNvPr id="8" name="Picture 7">
            <a:extLst>
              <a:ext uri="{FF2B5EF4-FFF2-40B4-BE49-F238E27FC236}">
                <a16:creationId xmlns:a16="http://schemas.microsoft.com/office/drawing/2014/main" id="{02DF2A74-AE4F-80B4-5B3E-D02F5355F62E}"/>
              </a:ext>
            </a:extLst>
          </p:cNvPr>
          <p:cNvPicPr>
            <a:picLocks noChangeAspect="1"/>
          </p:cNvPicPr>
          <p:nvPr/>
        </p:nvPicPr>
        <p:blipFill>
          <a:blip r:embed="rId2"/>
          <a:srcRect l="66875" t="5954" r="16851" b="52565"/>
          <a:stretch/>
        </p:blipFill>
        <p:spPr>
          <a:xfrm>
            <a:off x="0" y="17076"/>
            <a:ext cx="4771292" cy="6339274"/>
          </a:xfrm>
          <a:prstGeom prst="rect">
            <a:avLst/>
          </a:prstGeom>
        </p:spPr>
      </p:pic>
      <p:pic>
        <p:nvPicPr>
          <p:cNvPr id="10" name="Picture 9">
            <a:extLst>
              <a:ext uri="{FF2B5EF4-FFF2-40B4-BE49-F238E27FC236}">
                <a16:creationId xmlns:a16="http://schemas.microsoft.com/office/drawing/2014/main" id="{4E70D135-CC6F-F37F-81C3-53E357278F7E}"/>
              </a:ext>
            </a:extLst>
          </p:cNvPr>
          <p:cNvPicPr>
            <a:picLocks noChangeAspect="1"/>
          </p:cNvPicPr>
          <p:nvPr/>
        </p:nvPicPr>
        <p:blipFill>
          <a:blip r:embed="rId3"/>
          <a:srcRect l="68149" t="4102" r="18582" b="52051"/>
          <a:stretch/>
        </p:blipFill>
        <p:spPr>
          <a:xfrm>
            <a:off x="8308730" y="17076"/>
            <a:ext cx="3883270" cy="6454063"/>
          </a:xfrm>
          <a:prstGeom prst="rect">
            <a:avLst/>
          </a:prstGeom>
        </p:spPr>
      </p:pic>
      <p:sp>
        <p:nvSpPr>
          <p:cNvPr id="11" name="TextBox 10">
            <a:extLst>
              <a:ext uri="{FF2B5EF4-FFF2-40B4-BE49-F238E27FC236}">
                <a16:creationId xmlns:a16="http://schemas.microsoft.com/office/drawing/2014/main" id="{0FDAEC9E-C3CE-92C2-E062-EA09C307CE78}"/>
              </a:ext>
            </a:extLst>
          </p:cNvPr>
          <p:cNvSpPr txBox="1"/>
          <p:nvPr/>
        </p:nvSpPr>
        <p:spPr>
          <a:xfrm>
            <a:off x="4771292" y="501650"/>
            <a:ext cx="3537437" cy="4524315"/>
          </a:xfrm>
          <a:prstGeom prst="rect">
            <a:avLst/>
          </a:prstGeom>
          <a:noFill/>
        </p:spPr>
        <p:txBody>
          <a:bodyPr wrap="square" rtlCol="0">
            <a:spAutoFit/>
          </a:bodyPr>
          <a:lstStyle/>
          <a:p>
            <a:pPr marL="285750" indent="-285750">
              <a:buFont typeface="Arial" panose="020B0604020202020204" pitchFamily="34" charset="0"/>
              <a:buChar char="•"/>
            </a:pPr>
            <a:r>
              <a:rPr lang="en-US" dirty="0"/>
              <a:t>Government systems are converting to digital requests and validation processes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Designed to reduce error, improve security of information, and decrease time required to process requests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These systems can be used for social security, the VA, and access to other benefits and government pages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Can still accomplish requests via hard copy </a:t>
            </a:r>
          </a:p>
        </p:txBody>
      </p:sp>
    </p:spTree>
    <p:extLst>
      <p:ext uri="{BB962C8B-B14F-4D97-AF65-F5344CB8AC3E}">
        <p14:creationId xmlns:p14="http://schemas.microsoft.com/office/powerpoint/2010/main" val="3545849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25</a:t>
            </a:fld>
            <a:endParaRPr lang="en-US"/>
          </a:p>
        </p:txBody>
      </p:sp>
      <p:pic>
        <p:nvPicPr>
          <p:cNvPr id="8" name="Picture 7">
            <a:extLst>
              <a:ext uri="{FF2B5EF4-FFF2-40B4-BE49-F238E27FC236}">
                <a16:creationId xmlns:a16="http://schemas.microsoft.com/office/drawing/2014/main" id="{02E4E639-F861-0381-FA5C-4E1789A072AC}"/>
              </a:ext>
            </a:extLst>
          </p:cNvPr>
          <p:cNvPicPr>
            <a:picLocks noChangeAspect="1"/>
          </p:cNvPicPr>
          <p:nvPr/>
        </p:nvPicPr>
        <p:blipFill>
          <a:blip r:embed="rId2"/>
          <a:srcRect l="55129" t="3436" r="4510" b="54365"/>
          <a:stretch/>
        </p:blipFill>
        <p:spPr>
          <a:xfrm>
            <a:off x="113122" y="395654"/>
            <a:ext cx="11924907" cy="5960696"/>
          </a:xfrm>
          <a:prstGeom prst="rect">
            <a:avLst/>
          </a:prstGeom>
        </p:spPr>
      </p:pic>
      <p:sp>
        <p:nvSpPr>
          <p:cNvPr id="9" name="Oval 8">
            <a:extLst>
              <a:ext uri="{FF2B5EF4-FFF2-40B4-BE49-F238E27FC236}">
                <a16:creationId xmlns:a16="http://schemas.microsoft.com/office/drawing/2014/main" id="{79952A57-FF0B-221A-EAF4-FCC88D7FB5B8}"/>
              </a:ext>
            </a:extLst>
          </p:cNvPr>
          <p:cNvSpPr/>
          <p:nvPr/>
        </p:nvSpPr>
        <p:spPr>
          <a:xfrm>
            <a:off x="2302225" y="3024745"/>
            <a:ext cx="2007909" cy="70701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50D96A0-B21A-F9B8-12F9-E3FD0A2DE91C}"/>
              </a:ext>
            </a:extLst>
          </p:cNvPr>
          <p:cNvSpPr txBox="1"/>
          <p:nvPr/>
        </p:nvSpPr>
        <p:spPr>
          <a:xfrm>
            <a:off x="2249822" y="0"/>
            <a:ext cx="7651505" cy="369332"/>
          </a:xfrm>
          <a:prstGeom prst="rect">
            <a:avLst/>
          </a:prstGeom>
          <a:noFill/>
        </p:spPr>
        <p:txBody>
          <a:bodyPr wrap="square">
            <a:spAutoFit/>
          </a:bodyPr>
          <a:lstStyle/>
          <a:p>
            <a:r>
              <a:rPr lang="en-US" dirty="0">
                <a:hlinkClick r:id="rId3"/>
              </a:rPr>
              <a:t>https://www.archives.gov/veterans/military-service-records#emergency</a:t>
            </a:r>
            <a:endParaRPr lang="en-US" dirty="0"/>
          </a:p>
        </p:txBody>
      </p:sp>
    </p:spTree>
    <p:extLst>
      <p:ext uri="{BB962C8B-B14F-4D97-AF65-F5344CB8AC3E}">
        <p14:creationId xmlns:p14="http://schemas.microsoft.com/office/powerpoint/2010/main" val="1832898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26</a:t>
            </a:fld>
            <a:endParaRPr lang="en-US"/>
          </a:p>
        </p:txBody>
      </p:sp>
      <p:pic>
        <p:nvPicPr>
          <p:cNvPr id="6" name="Picture 5">
            <a:extLst>
              <a:ext uri="{FF2B5EF4-FFF2-40B4-BE49-F238E27FC236}">
                <a16:creationId xmlns:a16="http://schemas.microsoft.com/office/drawing/2014/main" id="{31CEEE08-30D0-94DB-0841-76B273D15642}"/>
              </a:ext>
            </a:extLst>
          </p:cNvPr>
          <p:cNvPicPr>
            <a:picLocks noChangeAspect="1"/>
          </p:cNvPicPr>
          <p:nvPr/>
        </p:nvPicPr>
        <p:blipFill>
          <a:blip r:embed="rId2"/>
          <a:srcRect l="50567" t="4673" b="53402"/>
          <a:stretch/>
        </p:blipFill>
        <p:spPr>
          <a:xfrm>
            <a:off x="452487" y="311082"/>
            <a:ext cx="11460930" cy="6045267"/>
          </a:xfrm>
          <a:prstGeom prst="rect">
            <a:avLst/>
          </a:prstGeom>
        </p:spPr>
      </p:pic>
      <p:sp>
        <p:nvSpPr>
          <p:cNvPr id="5" name="Oval 4">
            <a:extLst>
              <a:ext uri="{FF2B5EF4-FFF2-40B4-BE49-F238E27FC236}">
                <a16:creationId xmlns:a16="http://schemas.microsoft.com/office/drawing/2014/main" id="{F1772D69-85B1-F430-35B7-1CE8B10C4443}"/>
              </a:ext>
            </a:extLst>
          </p:cNvPr>
          <p:cNvSpPr/>
          <p:nvPr/>
        </p:nvSpPr>
        <p:spPr>
          <a:xfrm>
            <a:off x="4141178" y="2470830"/>
            <a:ext cx="1652954" cy="70701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569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27</a:t>
            </a:fld>
            <a:endParaRPr lang="en-US"/>
          </a:p>
        </p:txBody>
      </p:sp>
      <p:pic>
        <p:nvPicPr>
          <p:cNvPr id="10" name="Picture 9">
            <a:extLst>
              <a:ext uri="{FF2B5EF4-FFF2-40B4-BE49-F238E27FC236}">
                <a16:creationId xmlns:a16="http://schemas.microsoft.com/office/drawing/2014/main" id="{C65EE1B8-C1D0-253A-DF51-713150C8F40E}"/>
              </a:ext>
            </a:extLst>
          </p:cNvPr>
          <p:cNvPicPr>
            <a:picLocks noChangeAspect="1"/>
          </p:cNvPicPr>
          <p:nvPr/>
        </p:nvPicPr>
        <p:blipFill>
          <a:blip r:embed="rId2"/>
          <a:srcRect l="66250" t="3573" r="17655" b="52028"/>
          <a:stretch/>
        </p:blipFill>
        <p:spPr>
          <a:xfrm>
            <a:off x="7907761" y="136524"/>
            <a:ext cx="3876067" cy="6303251"/>
          </a:xfrm>
          <a:prstGeom prst="rect">
            <a:avLst/>
          </a:prstGeom>
        </p:spPr>
      </p:pic>
      <p:pic>
        <p:nvPicPr>
          <p:cNvPr id="7" name="Picture 6">
            <a:extLst>
              <a:ext uri="{FF2B5EF4-FFF2-40B4-BE49-F238E27FC236}">
                <a16:creationId xmlns:a16="http://schemas.microsoft.com/office/drawing/2014/main" id="{C2AB513B-CE2B-8468-75B3-7C17D1034777}"/>
              </a:ext>
            </a:extLst>
          </p:cNvPr>
          <p:cNvPicPr>
            <a:picLocks noChangeAspect="1"/>
          </p:cNvPicPr>
          <p:nvPr/>
        </p:nvPicPr>
        <p:blipFill>
          <a:blip r:embed="rId3"/>
          <a:srcRect l="50000" t="3574" r="1031" b="52990"/>
          <a:stretch/>
        </p:blipFill>
        <p:spPr>
          <a:xfrm>
            <a:off x="2795954" y="118940"/>
            <a:ext cx="5247542" cy="6320836"/>
          </a:xfrm>
          <a:prstGeom prst="rect">
            <a:avLst/>
          </a:prstGeom>
        </p:spPr>
      </p:pic>
      <p:sp>
        <p:nvSpPr>
          <p:cNvPr id="9" name="Oval 8">
            <a:extLst>
              <a:ext uri="{FF2B5EF4-FFF2-40B4-BE49-F238E27FC236}">
                <a16:creationId xmlns:a16="http://schemas.microsoft.com/office/drawing/2014/main" id="{9C2AB4F0-FA06-7366-AA96-A40C40CED684}"/>
              </a:ext>
            </a:extLst>
          </p:cNvPr>
          <p:cNvSpPr/>
          <p:nvPr/>
        </p:nvSpPr>
        <p:spPr>
          <a:xfrm>
            <a:off x="4593248" y="1178360"/>
            <a:ext cx="1652954" cy="70701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F46A2D-1DED-DD84-C91B-9E1481CABA34}"/>
              </a:ext>
            </a:extLst>
          </p:cNvPr>
          <p:cNvSpPr txBox="1"/>
          <p:nvPr/>
        </p:nvSpPr>
        <p:spPr>
          <a:xfrm>
            <a:off x="52755" y="239203"/>
            <a:ext cx="2743199" cy="2585323"/>
          </a:xfrm>
          <a:prstGeom prst="rect">
            <a:avLst/>
          </a:prstGeom>
          <a:noFill/>
        </p:spPr>
        <p:txBody>
          <a:bodyPr wrap="square" rtlCol="0">
            <a:spAutoFit/>
          </a:bodyPr>
          <a:lstStyle/>
          <a:p>
            <a:pPr marL="285750" indent="-285750">
              <a:buFont typeface="Arial" panose="020B0604020202020204" pitchFamily="34" charset="0"/>
              <a:buChar char="•"/>
            </a:pPr>
            <a:r>
              <a:rPr lang="en-US" dirty="0"/>
              <a:t>Once you reach this screen click the button and it will take you to the page on the right.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will need to create an account.  Instructions of how are on the next slide</a:t>
            </a:r>
          </a:p>
        </p:txBody>
      </p:sp>
      <p:cxnSp>
        <p:nvCxnSpPr>
          <p:cNvPr id="12" name="Straight Arrow Connector 11">
            <a:extLst>
              <a:ext uri="{FF2B5EF4-FFF2-40B4-BE49-F238E27FC236}">
                <a16:creationId xmlns:a16="http://schemas.microsoft.com/office/drawing/2014/main" id="{811AC6AD-DC59-CCAE-4BE2-58B7607E5537}"/>
              </a:ext>
            </a:extLst>
          </p:cNvPr>
          <p:cNvCxnSpPr>
            <a:cxnSpLocks/>
          </p:cNvCxnSpPr>
          <p:nvPr/>
        </p:nvCxnSpPr>
        <p:spPr>
          <a:xfrm>
            <a:off x="6246202" y="1531864"/>
            <a:ext cx="236439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662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28</a:t>
            </a:fld>
            <a:endParaRPr lang="en-US"/>
          </a:p>
        </p:txBody>
      </p:sp>
      <p:pic>
        <p:nvPicPr>
          <p:cNvPr id="9" name="Picture 8">
            <a:extLst>
              <a:ext uri="{FF2B5EF4-FFF2-40B4-BE49-F238E27FC236}">
                <a16:creationId xmlns:a16="http://schemas.microsoft.com/office/drawing/2014/main" id="{41C4FFD4-D959-F23F-891F-7E29FF9F8C89}"/>
              </a:ext>
            </a:extLst>
          </p:cNvPr>
          <p:cNvPicPr>
            <a:picLocks noChangeAspect="1"/>
          </p:cNvPicPr>
          <p:nvPr/>
        </p:nvPicPr>
        <p:blipFill>
          <a:blip r:embed="rId2"/>
          <a:srcRect l="69807" t="3299" r="14847" b="53952"/>
          <a:stretch/>
        </p:blipFill>
        <p:spPr>
          <a:xfrm>
            <a:off x="3376246" y="136525"/>
            <a:ext cx="5635869" cy="6308922"/>
          </a:xfrm>
          <a:prstGeom prst="rect">
            <a:avLst/>
          </a:prstGeom>
        </p:spPr>
      </p:pic>
    </p:spTree>
    <p:extLst>
      <p:ext uri="{BB962C8B-B14F-4D97-AF65-F5344CB8AC3E}">
        <p14:creationId xmlns:p14="http://schemas.microsoft.com/office/powerpoint/2010/main" val="1495815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8035A-51C8-3699-2E9E-0D8C2179491C}"/>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63B3040F-AB4D-B17B-006D-8CC7564DD79A}"/>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B6315C85-53AE-CF81-F0DF-BFE246115938}"/>
              </a:ext>
            </a:extLst>
          </p:cNvPr>
          <p:cNvSpPr>
            <a:spLocks noGrp="1"/>
          </p:cNvSpPr>
          <p:nvPr>
            <p:ph type="sldNum" sz="quarter" idx="12"/>
          </p:nvPr>
        </p:nvSpPr>
        <p:spPr/>
        <p:txBody>
          <a:bodyPr/>
          <a:lstStyle/>
          <a:p>
            <a:fld id="{C7372CB3-99B4-4260-809C-DFECCF526E48}" type="slidenum">
              <a:rPr lang="en-US" smtClean="0"/>
              <a:t>29</a:t>
            </a:fld>
            <a:endParaRPr lang="en-US"/>
          </a:p>
        </p:txBody>
      </p:sp>
      <p:pic>
        <p:nvPicPr>
          <p:cNvPr id="6" name="Picture 5">
            <a:extLst>
              <a:ext uri="{FF2B5EF4-FFF2-40B4-BE49-F238E27FC236}">
                <a16:creationId xmlns:a16="http://schemas.microsoft.com/office/drawing/2014/main" id="{99F67965-726E-B8A3-B8C3-9986ED0F7770}"/>
              </a:ext>
            </a:extLst>
          </p:cNvPr>
          <p:cNvPicPr>
            <a:picLocks noChangeAspect="1"/>
          </p:cNvPicPr>
          <p:nvPr/>
        </p:nvPicPr>
        <p:blipFill>
          <a:blip r:embed="rId2"/>
          <a:srcRect l="66250" t="3573" r="17655" b="52028"/>
          <a:stretch/>
        </p:blipFill>
        <p:spPr>
          <a:xfrm>
            <a:off x="8145154" y="304342"/>
            <a:ext cx="3876067" cy="6052008"/>
          </a:xfrm>
          <a:prstGeom prst="rect">
            <a:avLst/>
          </a:prstGeom>
        </p:spPr>
      </p:pic>
      <p:pic>
        <p:nvPicPr>
          <p:cNvPr id="8" name="Picture 7">
            <a:extLst>
              <a:ext uri="{FF2B5EF4-FFF2-40B4-BE49-F238E27FC236}">
                <a16:creationId xmlns:a16="http://schemas.microsoft.com/office/drawing/2014/main" id="{9FA35EB8-EE30-7B89-5B4E-5A490AC247A6}"/>
              </a:ext>
            </a:extLst>
          </p:cNvPr>
          <p:cNvPicPr>
            <a:picLocks noChangeAspect="1"/>
          </p:cNvPicPr>
          <p:nvPr/>
        </p:nvPicPr>
        <p:blipFill>
          <a:blip r:embed="rId3"/>
          <a:srcRect l="50000" t="3574" r="1031" b="52990"/>
          <a:stretch/>
        </p:blipFill>
        <p:spPr>
          <a:xfrm>
            <a:off x="3938153" y="0"/>
            <a:ext cx="3944565" cy="3046289"/>
          </a:xfrm>
          <a:prstGeom prst="rect">
            <a:avLst/>
          </a:prstGeom>
        </p:spPr>
      </p:pic>
      <p:cxnSp>
        <p:nvCxnSpPr>
          <p:cNvPr id="10" name="Straight Arrow Connector 9">
            <a:extLst>
              <a:ext uri="{FF2B5EF4-FFF2-40B4-BE49-F238E27FC236}">
                <a16:creationId xmlns:a16="http://schemas.microsoft.com/office/drawing/2014/main" id="{3FC15878-6585-0ACD-7BBF-26EA252325CD}"/>
              </a:ext>
            </a:extLst>
          </p:cNvPr>
          <p:cNvCxnSpPr/>
          <p:nvPr/>
        </p:nvCxnSpPr>
        <p:spPr>
          <a:xfrm>
            <a:off x="6386442" y="1292469"/>
            <a:ext cx="2793023" cy="11869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A23066D-25AC-F122-D3CE-373CB8379AB2}"/>
              </a:ext>
            </a:extLst>
          </p:cNvPr>
          <p:cNvPicPr>
            <a:picLocks noChangeAspect="1"/>
          </p:cNvPicPr>
          <p:nvPr/>
        </p:nvPicPr>
        <p:blipFill>
          <a:blip r:embed="rId4"/>
          <a:srcRect l="60464" t="5040" r="9987" b="58900"/>
          <a:stretch/>
        </p:blipFill>
        <p:spPr>
          <a:xfrm>
            <a:off x="3938153" y="2915984"/>
            <a:ext cx="4315693" cy="3718693"/>
          </a:xfrm>
          <a:prstGeom prst="rect">
            <a:avLst/>
          </a:prstGeom>
        </p:spPr>
      </p:pic>
      <p:cxnSp>
        <p:nvCxnSpPr>
          <p:cNvPr id="12" name="Straight Arrow Connector 11">
            <a:extLst>
              <a:ext uri="{FF2B5EF4-FFF2-40B4-BE49-F238E27FC236}">
                <a16:creationId xmlns:a16="http://schemas.microsoft.com/office/drawing/2014/main" id="{853D0C31-44E2-F1BC-DBE3-1C50F56CC629}"/>
              </a:ext>
            </a:extLst>
          </p:cNvPr>
          <p:cNvCxnSpPr>
            <a:cxnSpLocks/>
          </p:cNvCxnSpPr>
          <p:nvPr/>
        </p:nvCxnSpPr>
        <p:spPr>
          <a:xfrm flipH="1">
            <a:off x="7231549" y="3875333"/>
            <a:ext cx="1639890" cy="514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F724843-6720-EC88-D46E-3F55C4B9BD07}"/>
              </a:ext>
            </a:extLst>
          </p:cNvPr>
          <p:cNvSpPr txBox="1"/>
          <p:nvPr/>
        </p:nvSpPr>
        <p:spPr>
          <a:xfrm>
            <a:off x="430823" y="422031"/>
            <a:ext cx="3411415" cy="3693319"/>
          </a:xfrm>
          <a:prstGeom prst="rect">
            <a:avLst/>
          </a:prstGeom>
          <a:noFill/>
        </p:spPr>
        <p:txBody>
          <a:bodyPr wrap="square" rtlCol="0">
            <a:spAutoFit/>
          </a:bodyPr>
          <a:lstStyle/>
          <a:p>
            <a:pPr marL="285750" indent="-285750">
              <a:buFont typeface="Arial" panose="020B0604020202020204" pitchFamily="34" charset="0"/>
              <a:buChar char="•"/>
            </a:pPr>
            <a:r>
              <a:rPr lang="en-US" dirty="0"/>
              <a:t>Once you have established your ID ME account return to </a:t>
            </a:r>
            <a:r>
              <a:rPr lang="en-US" dirty="0" err="1"/>
              <a:t>to</a:t>
            </a:r>
            <a:r>
              <a:rPr lang="en-US" dirty="0"/>
              <a:t> </a:t>
            </a:r>
            <a:r>
              <a:rPr lang="en-US" dirty="0" err="1"/>
              <a:t>eVetRecs</a:t>
            </a:r>
            <a:r>
              <a:rPr lang="en-US" dirty="0"/>
              <a:t> page via the links</a:t>
            </a:r>
          </a:p>
          <a:p>
            <a:pPr marL="285750" indent="-285750">
              <a:buFont typeface="Arial" panose="020B0604020202020204" pitchFamily="34" charset="0"/>
              <a:buChar char="•"/>
            </a:pPr>
            <a:r>
              <a:rPr lang="en-US" dirty="0"/>
              <a:t>Sign in with email and password</a:t>
            </a:r>
          </a:p>
          <a:p>
            <a:pPr marL="285750" indent="-285750">
              <a:buFont typeface="Arial" panose="020B0604020202020204" pitchFamily="34" charset="0"/>
              <a:buChar char="•"/>
            </a:pPr>
            <a:r>
              <a:rPr lang="en-US" dirty="0"/>
              <a:t>Wait to receive your Multi Factor Authentication Text on your phone</a:t>
            </a:r>
          </a:p>
          <a:p>
            <a:pPr marL="285750" indent="-285750">
              <a:buFont typeface="Arial" panose="020B0604020202020204" pitchFamily="34" charset="0"/>
              <a:buChar char="•"/>
            </a:pPr>
            <a:r>
              <a:rPr lang="en-US" dirty="0"/>
              <a:t>Input the 6 digit code</a:t>
            </a:r>
          </a:p>
          <a:p>
            <a:pPr marL="285750" indent="-285750">
              <a:buFont typeface="Arial" panose="020B0604020202020204" pitchFamily="34" charset="0"/>
              <a:buChar char="•"/>
            </a:pPr>
            <a:r>
              <a:rPr lang="en-US" dirty="0"/>
              <a:t>This should take you to your DD-214 (Unsure if this function is fully capable as this is a new feature as of April 2025) </a:t>
            </a:r>
          </a:p>
        </p:txBody>
      </p:sp>
    </p:spTree>
    <p:extLst>
      <p:ext uri="{BB962C8B-B14F-4D97-AF65-F5344CB8AC3E}">
        <p14:creationId xmlns:p14="http://schemas.microsoft.com/office/powerpoint/2010/main" val="3209634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6C4B-180F-4072-8E81-376CF14C5B67}"/>
              </a:ext>
            </a:extLst>
          </p:cNvPr>
          <p:cNvSpPr>
            <a:spLocks noGrp="1"/>
          </p:cNvSpPr>
          <p:nvPr>
            <p:ph type="ctrTitle"/>
          </p:nvPr>
        </p:nvSpPr>
        <p:spPr>
          <a:xfrm>
            <a:off x="704088" y="393619"/>
            <a:ext cx="9144000" cy="505619"/>
          </a:xfrm>
        </p:spPr>
        <p:txBody>
          <a:bodyPr>
            <a:normAutofit fontScale="90000"/>
          </a:bodyPr>
          <a:lstStyle/>
          <a:p>
            <a:r>
              <a:rPr lang="en-US" sz="3200" b="1" dirty="0">
                <a:latin typeface="Aptos Black" panose="020B0004020202020204" pitchFamily="34" charset="0"/>
              </a:rPr>
              <a:t>End of Life Preparation</a:t>
            </a:r>
          </a:p>
        </p:txBody>
      </p:sp>
      <p:pic>
        <p:nvPicPr>
          <p:cNvPr id="5" name="Picture 4">
            <a:extLst>
              <a:ext uri="{FF2B5EF4-FFF2-40B4-BE49-F238E27FC236}">
                <a16:creationId xmlns:a16="http://schemas.microsoft.com/office/drawing/2014/main" id="{67D9832E-0E7F-4828-904B-907A226B4F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392" y="268288"/>
            <a:ext cx="1524000" cy="1524000"/>
          </a:xfrm>
          <a:prstGeom prst="rect">
            <a:avLst/>
          </a:prstGeom>
        </p:spPr>
      </p:pic>
      <p:sp>
        <p:nvSpPr>
          <p:cNvPr id="6" name="Rectangle 5">
            <a:extLst>
              <a:ext uri="{FF2B5EF4-FFF2-40B4-BE49-F238E27FC236}">
                <a16:creationId xmlns:a16="http://schemas.microsoft.com/office/drawing/2014/main" id="{37628E56-7381-4A64-82B4-0F4BC52DC566}"/>
              </a:ext>
            </a:extLst>
          </p:cNvPr>
          <p:cNvSpPr/>
          <p:nvPr/>
        </p:nvSpPr>
        <p:spPr>
          <a:xfrm>
            <a:off x="548640" y="899238"/>
            <a:ext cx="9454896" cy="2620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172425B3-C516-49ED-BC0D-F4A884F30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0D2A61-E986-46DE-B0EB-CA4739437DB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A1AB44B-AAE6-47A2-A0DD-F4F279A6D2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Marine Corps League</a:t>
            </a:r>
          </a:p>
        </p:txBody>
      </p:sp>
      <p:sp>
        <p:nvSpPr>
          <p:cNvPr id="9" name="Slide Number Placeholder 8">
            <a:extLst>
              <a:ext uri="{FF2B5EF4-FFF2-40B4-BE49-F238E27FC236}">
                <a16:creationId xmlns:a16="http://schemas.microsoft.com/office/drawing/2014/main" id="{8F224574-F6D5-4668-8A64-56B8B0D1D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72CB3-99B4-4260-809C-DFECCF526E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2A0CEE1-5984-0D5A-A037-AB0A66191B35}"/>
              </a:ext>
            </a:extLst>
          </p:cNvPr>
          <p:cNvSpPr txBox="1"/>
          <p:nvPr/>
        </p:nvSpPr>
        <p:spPr>
          <a:xfrm>
            <a:off x="548640" y="1703540"/>
            <a:ext cx="7080885" cy="4247317"/>
          </a:xfrm>
          <a:prstGeom prst="rect">
            <a:avLst/>
          </a:prstGeom>
          <a:noFill/>
        </p:spPr>
        <p:txBody>
          <a:bodyPr wrap="square" rtlCol="0">
            <a:spAutoFit/>
          </a:bodyPr>
          <a:lstStyle/>
          <a:p>
            <a:r>
              <a:rPr lang="en-US" dirty="0"/>
              <a:t>Every member should have paperwork squared away for “End of Life”</a:t>
            </a:r>
          </a:p>
          <a:p>
            <a:r>
              <a:rPr lang="en-US" b="1" dirty="0"/>
              <a:t>These are some of the suggested steps to take</a:t>
            </a:r>
            <a:r>
              <a:rPr lang="en-US" dirty="0"/>
              <a:t>:</a:t>
            </a:r>
          </a:p>
          <a:p>
            <a:pPr marL="285750" indent="-285750">
              <a:buFont typeface="Arial" panose="020B0604020202020204" pitchFamily="34" charset="0"/>
              <a:buChar char="•"/>
            </a:pPr>
            <a:r>
              <a:rPr lang="en-US" dirty="0"/>
              <a:t>Ensure you </a:t>
            </a:r>
            <a:r>
              <a:rPr lang="en-US" b="1" dirty="0"/>
              <a:t>have a file </a:t>
            </a:r>
            <a:r>
              <a:rPr lang="en-US" dirty="0"/>
              <a:t>or folder in a safe place that contains your files and instructions</a:t>
            </a:r>
          </a:p>
          <a:p>
            <a:pPr marL="285750" indent="-285750">
              <a:buFont typeface="Arial" panose="020B0604020202020204" pitchFamily="34" charset="0"/>
              <a:buChar char="•"/>
            </a:pPr>
            <a:r>
              <a:rPr lang="en-US" dirty="0"/>
              <a:t>Ensure your executor (the person who will handle your arrangements) </a:t>
            </a:r>
            <a:r>
              <a:rPr lang="en-US" b="1" dirty="0"/>
              <a:t>knows where to find the file</a:t>
            </a:r>
          </a:p>
          <a:p>
            <a:pPr marL="285750" indent="-285750">
              <a:buFont typeface="Arial" panose="020B0604020202020204" pitchFamily="34" charset="0"/>
              <a:buChar char="•"/>
            </a:pPr>
            <a:r>
              <a:rPr lang="en-US" dirty="0"/>
              <a:t>Ensure your </a:t>
            </a:r>
            <a:r>
              <a:rPr lang="en-US" b="1" dirty="0"/>
              <a:t>DD-214</a:t>
            </a:r>
            <a:r>
              <a:rPr lang="en-US" dirty="0"/>
              <a:t> is in the file. </a:t>
            </a:r>
          </a:p>
          <a:p>
            <a:pPr marL="285750" indent="-285750">
              <a:buFont typeface="Arial" panose="020B0604020202020204" pitchFamily="34" charset="0"/>
              <a:buChar char="•"/>
            </a:pPr>
            <a:r>
              <a:rPr lang="en-US" dirty="0"/>
              <a:t>Make certain the DD-214 shows your character of discharge (NOT Dishonorable)</a:t>
            </a:r>
          </a:p>
          <a:p>
            <a:pPr marL="285750" indent="-285750">
              <a:buFont typeface="Arial" panose="020B0604020202020204" pitchFamily="34" charset="0"/>
              <a:buChar char="•"/>
            </a:pPr>
            <a:r>
              <a:rPr lang="en-US" dirty="0"/>
              <a:t>Consider </a:t>
            </a:r>
            <a:r>
              <a:rPr lang="en-US" b="1" dirty="0"/>
              <a:t>Durable Power of Attorneys </a:t>
            </a:r>
            <a:r>
              <a:rPr lang="en-US" dirty="0"/>
              <a:t>(POA) with your spouse. </a:t>
            </a:r>
          </a:p>
          <a:p>
            <a:pPr marL="285750" indent="-285750">
              <a:buFont typeface="Arial" panose="020B0604020202020204" pitchFamily="34" charset="0"/>
              <a:buChar char="•"/>
            </a:pPr>
            <a:r>
              <a:rPr lang="en-US" dirty="0"/>
              <a:t>Determine if you wish to be </a:t>
            </a:r>
            <a:r>
              <a:rPr lang="en-US" b="1" dirty="0"/>
              <a:t>buried or cremated</a:t>
            </a:r>
            <a:r>
              <a:rPr lang="en-US" dirty="0"/>
              <a:t>.</a:t>
            </a:r>
          </a:p>
          <a:p>
            <a:pPr marL="285750" indent="-285750">
              <a:buFont typeface="Arial" panose="020B0604020202020204" pitchFamily="34" charset="0"/>
              <a:buChar char="•"/>
            </a:pPr>
            <a:r>
              <a:rPr lang="en-US" dirty="0"/>
              <a:t>Decide whether burial will be in a VA National Cemetery, state or tribal Veterans’ cemetery or private cemetery</a:t>
            </a:r>
          </a:p>
          <a:p>
            <a:pPr marL="285750" indent="-285750">
              <a:buFont typeface="Arial" panose="020B0604020202020204" pitchFamily="34" charset="0"/>
              <a:buChar char="•"/>
            </a:pPr>
            <a:r>
              <a:rPr lang="en-US" dirty="0"/>
              <a:t>Determine desired </a:t>
            </a:r>
            <a:r>
              <a:rPr lang="en-US" b="1" dirty="0"/>
              <a:t>memorial products</a:t>
            </a:r>
          </a:p>
          <a:p>
            <a:endParaRPr lang="en-US" dirty="0"/>
          </a:p>
        </p:txBody>
      </p:sp>
      <p:sp>
        <p:nvSpPr>
          <p:cNvPr id="11" name="TextBox 10">
            <a:extLst>
              <a:ext uri="{FF2B5EF4-FFF2-40B4-BE49-F238E27FC236}">
                <a16:creationId xmlns:a16="http://schemas.microsoft.com/office/drawing/2014/main" id="{5F3CB7B2-33C2-F696-DC2F-27A0D78D2F3A}"/>
              </a:ext>
            </a:extLst>
          </p:cNvPr>
          <p:cNvSpPr txBox="1"/>
          <p:nvPr/>
        </p:nvSpPr>
        <p:spPr>
          <a:xfrm>
            <a:off x="7625256" y="2032078"/>
            <a:ext cx="4445663" cy="4524315"/>
          </a:xfrm>
          <a:prstGeom prst="rect">
            <a:avLst/>
          </a:prstGeom>
          <a:noFill/>
          <a:ln w="31750">
            <a:solidFill>
              <a:schemeClr val="tx1"/>
            </a:solidFill>
          </a:ln>
        </p:spPr>
        <p:txBody>
          <a:bodyPr wrap="square" rtlCol="0">
            <a:spAutoFit/>
          </a:bodyPr>
          <a:lstStyle/>
          <a:p>
            <a:r>
              <a:rPr lang="en-US" dirty="0"/>
              <a:t>Marine Corps League Website Veteran Service tab: </a:t>
            </a:r>
            <a:r>
              <a:rPr lang="en-US" dirty="0">
                <a:hlinkClick r:id="rId3"/>
              </a:rPr>
              <a:t>https://www.mcleaguelibrary.org/veterans-service-officer/</a:t>
            </a:r>
            <a:endParaRPr lang="en-US" dirty="0"/>
          </a:p>
          <a:p>
            <a:r>
              <a:rPr lang="en-US" dirty="0"/>
              <a:t>Requesting Military Records:</a:t>
            </a:r>
          </a:p>
          <a:p>
            <a:r>
              <a:rPr lang="en-US" dirty="0">
                <a:hlinkClick r:id="rId4"/>
              </a:rPr>
              <a:t>https://www.archives.gov/veterans/military-service-records/standard-form-180</a:t>
            </a:r>
            <a:endParaRPr lang="en-US" dirty="0"/>
          </a:p>
          <a:p>
            <a:endParaRPr lang="en-US" dirty="0"/>
          </a:p>
          <a:p>
            <a:r>
              <a:rPr lang="en-US" dirty="0"/>
              <a:t>VA Burial &amp; Memorial Benefits: </a:t>
            </a:r>
            <a:r>
              <a:rPr lang="en-US" dirty="0">
                <a:hlinkClick r:id="rId5"/>
              </a:rPr>
              <a:t>https://www.va.gov/burials-memorials/</a:t>
            </a:r>
            <a:endParaRPr lang="en-US" dirty="0"/>
          </a:p>
          <a:p>
            <a:r>
              <a:rPr lang="en-US" dirty="0">
                <a:hlinkClick r:id="rId6"/>
              </a:rPr>
              <a:t>https://www.va.gov/burials-memorials/pre-need-eligibility/</a:t>
            </a:r>
            <a:endParaRPr lang="en-US" dirty="0"/>
          </a:p>
          <a:p>
            <a:r>
              <a:rPr lang="en-US" dirty="0"/>
              <a:t>U.S. Marine Corps Funeral Honors Request: </a:t>
            </a:r>
            <a:r>
              <a:rPr lang="en-US" dirty="0">
                <a:hlinkClick r:id="rId7"/>
              </a:rPr>
              <a:t>https://www.hqmc.marines.mil/Agencies/Casualty-MFPC/Funeral-Honors/</a:t>
            </a:r>
            <a:endParaRPr lang="en-US" dirty="0"/>
          </a:p>
          <a:p>
            <a:endParaRPr lang="en-US" dirty="0"/>
          </a:p>
        </p:txBody>
      </p:sp>
    </p:spTree>
    <p:extLst>
      <p:ext uri="{BB962C8B-B14F-4D97-AF65-F5344CB8AC3E}">
        <p14:creationId xmlns:p14="http://schemas.microsoft.com/office/powerpoint/2010/main" val="3031399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EF07B1-E985-DB53-3505-D15ADDAD5CDB}"/>
              </a:ext>
            </a:extLst>
          </p:cNvPr>
          <p:cNvSpPr>
            <a:spLocks noGrp="1"/>
          </p:cNvSpPr>
          <p:nvPr>
            <p:ph type="dt" sz="half" idx="10"/>
          </p:nvPr>
        </p:nvSpPr>
        <p:spPr/>
        <p:txBody>
          <a:bodyPr/>
          <a:lstStyle/>
          <a:p>
            <a:fld id="{7A3EA3E6-50AB-47F2-B17F-C40E368FC1C4}" type="datetime1">
              <a:rPr lang="en-US" smtClean="0"/>
              <a:t>4/22/2025</a:t>
            </a:fld>
            <a:endParaRPr lang="en-US"/>
          </a:p>
        </p:txBody>
      </p:sp>
      <p:sp>
        <p:nvSpPr>
          <p:cNvPr id="5" name="Footer Placeholder 4">
            <a:extLst>
              <a:ext uri="{FF2B5EF4-FFF2-40B4-BE49-F238E27FC236}">
                <a16:creationId xmlns:a16="http://schemas.microsoft.com/office/drawing/2014/main" id="{813CC7C7-2C23-F849-A410-C99B64392307}"/>
              </a:ext>
            </a:extLst>
          </p:cNvPr>
          <p:cNvSpPr>
            <a:spLocks noGrp="1"/>
          </p:cNvSpPr>
          <p:nvPr>
            <p:ph type="ftr" sz="quarter" idx="11"/>
          </p:nvPr>
        </p:nvSpPr>
        <p:spPr/>
        <p:txBody>
          <a:bodyPr/>
          <a:lstStyle/>
          <a:p>
            <a:r>
              <a:rPr lang="en-US"/>
              <a:t>Marine Corps League</a:t>
            </a:r>
          </a:p>
        </p:txBody>
      </p:sp>
      <p:sp>
        <p:nvSpPr>
          <p:cNvPr id="6" name="Slide Number Placeholder 5">
            <a:extLst>
              <a:ext uri="{FF2B5EF4-FFF2-40B4-BE49-F238E27FC236}">
                <a16:creationId xmlns:a16="http://schemas.microsoft.com/office/drawing/2014/main" id="{A82CE57C-D1BD-8D90-F88F-086AA1C5D6DD}"/>
              </a:ext>
            </a:extLst>
          </p:cNvPr>
          <p:cNvSpPr>
            <a:spLocks noGrp="1"/>
          </p:cNvSpPr>
          <p:nvPr>
            <p:ph type="sldNum" sz="quarter" idx="12"/>
          </p:nvPr>
        </p:nvSpPr>
        <p:spPr/>
        <p:txBody>
          <a:bodyPr/>
          <a:lstStyle/>
          <a:p>
            <a:fld id="{C7372CB3-99B4-4260-809C-DFECCF526E48}" type="slidenum">
              <a:rPr lang="en-US" smtClean="0"/>
              <a:t>30</a:t>
            </a:fld>
            <a:endParaRPr lang="en-US"/>
          </a:p>
        </p:txBody>
      </p:sp>
      <p:pic>
        <p:nvPicPr>
          <p:cNvPr id="7" name="Content Placeholder 6">
            <a:extLst>
              <a:ext uri="{FF2B5EF4-FFF2-40B4-BE49-F238E27FC236}">
                <a16:creationId xmlns:a16="http://schemas.microsoft.com/office/drawing/2014/main" id="{9E5332F1-BFF3-F31C-B543-7189E8EABB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2194" y="1259647"/>
            <a:ext cx="3058411" cy="3348817"/>
          </a:xfrm>
          <a:prstGeom prst="rect">
            <a:avLst/>
          </a:prstGeom>
        </p:spPr>
      </p:pic>
      <p:pic>
        <p:nvPicPr>
          <p:cNvPr id="9" name="Picture 8" descr="Logo&#10;&#10;AI-generated content may be incorrect.">
            <a:extLst>
              <a:ext uri="{FF2B5EF4-FFF2-40B4-BE49-F238E27FC236}">
                <a16:creationId xmlns:a16="http://schemas.microsoft.com/office/drawing/2014/main" id="{89589CB6-C69D-1D00-21BE-9B5571CEA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329" y="1371562"/>
            <a:ext cx="2850871" cy="3124986"/>
          </a:xfrm>
          <a:prstGeom prst="rect">
            <a:avLst/>
          </a:prstGeom>
        </p:spPr>
      </p:pic>
      <p:sp>
        <p:nvSpPr>
          <p:cNvPr id="10" name="TextBox 9">
            <a:extLst>
              <a:ext uri="{FF2B5EF4-FFF2-40B4-BE49-F238E27FC236}">
                <a16:creationId xmlns:a16="http://schemas.microsoft.com/office/drawing/2014/main" id="{83E848BF-0630-26DB-E556-BD221C701D7D}"/>
              </a:ext>
            </a:extLst>
          </p:cNvPr>
          <p:cNvSpPr txBox="1"/>
          <p:nvPr/>
        </p:nvSpPr>
        <p:spPr>
          <a:xfrm>
            <a:off x="4545624" y="4791808"/>
            <a:ext cx="3058412" cy="923330"/>
          </a:xfrm>
          <a:prstGeom prst="rect">
            <a:avLst/>
          </a:prstGeom>
          <a:noFill/>
        </p:spPr>
        <p:txBody>
          <a:bodyPr wrap="square" rtlCol="0">
            <a:spAutoFit/>
          </a:bodyPr>
          <a:lstStyle/>
          <a:p>
            <a:r>
              <a:rPr lang="en-US" dirty="0"/>
              <a:t>Prepared by Major Jay White</a:t>
            </a:r>
          </a:p>
          <a:p>
            <a:r>
              <a:rPr lang="en-US" dirty="0"/>
              <a:t>Cell: 803-207-4198</a:t>
            </a:r>
          </a:p>
          <a:p>
            <a:r>
              <a:rPr lang="en-US" dirty="0"/>
              <a:t>Email: ocjwhite@gmail.com</a:t>
            </a:r>
          </a:p>
        </p:txBody>
      </p:sp>
    </p:spTree>
    <p:extLst>
      <p:ext uri="{BB962C8B-B14F-4D97-AF65-F5344CB8AC3E}">
        <p14:creationId xmlns:p14="http://schemas.microsoft.com/office/powerpoint/2010/main" val="290337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6C4B-180F-4072-8E81-376CF14C5B67}"/>
              </a:ext>
            </a:extLst>
          </p:cNvPr>
          <p:cNvSpPr>
            <a:spLocks noGrp="1"/>
          </p:cNvSpPr>
          <p:nvPr>
            <p:ph type="ctrTitle"/>
          </p:nvPr>
        </p:nvSpPr>
        <p:spPr>
          <a:xfrm>
            <a:off x="704088" y="393619"/>
            <a:ext cx="9144000" cy="505619"/>
          </a:xfrm>
        </p:spPr>
        <p:txBody>
          <a:bodyPr>
            <a:normAutofit fontScale="90000"/>
          </a:bodyPr>
          <a:lstStyle/>
          <a:p>
            <a:r>
              <a:rPr lang="en-US" sz="3200" b="1" dirty="0">
                <a:latin typeface="Aptos Black" panose="020B0004020202020204" pitchFamily="34" charset="0"/>
              </a:rPr>
              <a:t>End of Life Preparation</a:t>
            </a:r>
          </a:p>
        </p:txBody>
      </p:sp>
      <p:pic>
        <p:nvPicPr>
          <p:cNvPr id="5" name="Picture 4">
            <a:extLst>
              <a:ext uri="{FF2B5EF4-FFF2-40B4-BE49-F238E27FC236}">
                <a16:creationId xmlns:a16="http://schemas.microsoft.com/office/drawing/2014/main" id="{67D9832E-0E7F-4828-904B-907A226B4F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392" y="268288"/>
            <a:ext cx="1524000" cy="1524000"/>
          </a:xfrm>
          <a:prstGeom prst="rect">
            <a:avLst/>
          </a:prstGeom>
        </p:spPr>
      </p:pic>
      <p:sp>
        <p:nvSpPr>
          <p:cNvPr id="6" name="Rectangle 5">
            <a:extLst>
              <a:ext uri="{FF2B5EF4-FFF2-40B4-BE49-F238E27FC236}">
                <a16:creationId xmlns:a16="http://schemas.microsoft.com/office/drawing/2014/main" id="{37628E56-7381-4A64-82B4-0F4BC52DC566}"/>
              </a:ext>
            </a:extLst>
          </p:cNvPr>
          <p:cNvSpPr/>
          <p:nvPr/>
        </p:nvSpPr>
        <p:spPr>
          <a:xfrm>
            <a:off x="548640" y="899238"/>
            <a:ext cx="9454896" cy="2620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172425B3-C516-49ED-BC0D-F4A884F30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0D2A61-E986-46DE-B0EB-CA4739437DB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A1AB44B-AAE6-47A2-A0DD-F4F279A6D2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Marine Corps League</a:t>
            </a:r>
          </a:p>
        </p:txBody>
      </p:sp>
      <p:sp>
        <p:nvSpPr>
          <p:cNvPr id="9" name="Slide Number Placeholder 8">
            <a:extLst>
              <a:ext uri="{FF2B5EF4-FFF2-40B4-BE49-F238E27FC236}">
                <a16:creationId xmlns:a16="http://schemas.microsoft.com/office/drawing/2014/main" id="{8F224574-F6D5-4668-8A64-56B8B0D1D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72CB3-99B4-4260-809C-DFECCF526E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CBD28A6-1258-A8F3-4973-C99737AE5EC9}"/>
              </a:ext>
            </a:extLst>
          </p:cNvPr>
          <p:cNvSpPr txBox="1"/>
          <p:nvPr/>
        </p:nvSpPr>
        <p:spPr>
          <a:xfrm>
            <a:off x="548640" y="1703540"/>
            <a:ext cx="7086991" cy="4524315"/>
          </a:xfrm>
          <a:prstGeom prst="rect">
            <a:avLst/>
          </a:prstGeom>
          <a:noFill/>
        </p:spPr>
        <p:txBody>
          <a:bodyPr wrap="square" rtlCol="0">
            <a:spAutoFit/>
          </a:bodyPr>
          <a:lstStyle/>
          <a:p>
            <a:r>
              <a:rPr lang="en-US" dirty="0"/>
              <a:t>Every member should have paperwork squared away for “End of Life” (EOL).</a:t>
            </a:r>
          </a:p>
          <a:p>
            <a:r>
              <a:rPr lang="en-US" b="1" dirty="0"/>
              <a:t>These are some of the suggested steps to take</a:t>
            </a:r>
            <a:r>
              <a:rPr lang="en-US" dirty="0"/>
              <a:t>:</a:t>
            </a:r>
          </a:p>
          <a:p>
            <a:pPr marL="285750" indent="-285750">
              <a:buFont typeface="Arial" panose="020B0604020202020204" pitchFamily="34" charset="0"/>
              <a:buChar char="•"/>
            </a:pPr>
            <a:r>
              <a:rPr lang="en-US" b="1" dirty="0"/>
              <a:t>Advanced Care Plan</a:t>
            </a:r>
            <a:r>
              <a:rPr lang="en-US" dirty="0"/>
              <a:t> (ACP) allows Veteran to make health care wishes known</a:t>
            </a:r>
          </a:p>
          <a:p>
            <a:pPr marL="285750" indent="-285750">
              <a:buFont typeface="Arial" panose="020B0604020202020204" pitchFamily="34" charset="0"/>
              <a:buChar char="•"/>
            </a:pPr>
            <a:r>
              <a:rPr lang="en-US" dirty="0"/>
              <a:t>ACP </a:t>
            </a:r>
            <a:r>
              <a:rPr lang="en-US" b="1" dirty="0"/>
              <a:t>assigns someone the Veteran trusts </a:t>
            </a:r>
            <a:r>
              <a:rPr lang="en-US" dirty="0"/>
              <a:t>to make medical decisions if Veteran is unable</a:t>
            </a:r>
          </a:p>
          <a:p>
            <a:pPr marL="285750" indent="-285750">
              <a:buFont typeface="Arial" panose="020B0604020202020204" pitchFamily="34" charset="0"/>
              <a:buChar char="•"/>
            </a:pPr>
            <a:r>
              <a:rPr lang="en-US" b="1" dirty="0"/>
              <a:t>Pre-Need Eligibility Application </a:t>
            </a:r>
            <a:r>
              <a:rPr lang="en-US" dirty="0"/>
              <a:t>– Veteran and spouse apply in advance to be buried in a VA National Cemetery.</a:t>
            </a:r>
          </a:p>
          <a:p>
            <a:pPr marL="285750" indent="-285750">
              <a:buFont typeface="Arial" panose="020B0604020202020204" pitchFamily="34" charset="0"/>
              <a:buChar char="•"/>
            </a:pPr>
            <a:r>
              <a:rPr lang="en-US" b="1" dirty="0"/>
              <a:t>Eligible spouses and dependents </a:t>
            </a:r>
            <a:r>
              <a:rPr lang="en-US" dirty="0"/>
              <a:t>may be buried in a VA National Cemetery even if they predecease the Veteran</a:t>
            </a:r>
          </a:p>
          <a:p>
            <a:pPr marL="285750" indent="-285750">
              <a:buFont typeface="Arial" panose="020B0604020202020204" pitchFamily="34" charset="0"/>
              <a:buChar char="•"/>
            </a:pPr>
            <a:r>
              <a:rPr lang="en-US" dirty="0"/>
              <a:t>The name, date of birth, and date of death are inscribed on the Veteran’s headstone </a:t>
            </a:r>
            <a:r>
              <a:rPr lang="en-US" b="1" dirty="0"/>
              <a:t>at no cost </a:t>
            </a:r>
            <a:r>
              <a:rPr lang="en-US" dirty="0"/>
              <a:t>to family</a:t>
            </a:r>
          </a:p>
          <a:p>
            <a:pPr marL="285750" indent="-285750">
              <a:buFont typeface="Arial" panose="020B0604020202020204" pitchFamily="34" charset="0"/>
              <a:buChar char="•"/>
            </a:pPr>
            <a:r>
              <a:rPr lang="en-US" b="1" dirty="0"/>
              <a:t>When the Veteran and spouse receive the Pre-Need Approval letter, place it in the special folder</a:t>
            </a:r>
            <a:r>
              <a:rPr lang="en-US" dirty="0"/>
              <a:t>.</a:t>
            </a:r>
          </a:p>
          <a:p>
            <a:endParaRPr lang="en-US" dirty="0"/>
          </a:p>
        </p:txBody>
      </p:sp>
      <p:sp>
        <p:nvSpPr>
          <p:cNvPr id="10" name="TextBox 9">
            <a:extLst>
              <a:ext uri="{FF2B5EF4-FFF2-40B4-BE49-F238E27FC236}">
                <a16:creationId xmlns:a16="http://schemas.microsoft.com/office/drawing/2014/main" id="{69FD2587-6BB8-DBDE-BD1E-BC374FB9788B}"/>
              </a:ext>
            </a:extLst>
          </p:cNvPr>
          <p:cNvSpPr txBox="1"/>
          <p:nvPr/>
        </p:nvSpPr>
        <p:spPr>
          <a:xfrm>
            <a:off x="7625256" y="2032078"/>
            <a:ext cx="4445663" cy="4524315"/>
          </a:xfrm>
          <a:prstGeom prst="rect">
            <a:avLst/>
          </a:prstGeom>
          <a:noFill/>
          <a:ln w="31750">
            <a:solidFill>
              <a:schemeClr val="tx1"/>
            </a:solidFill>
          </a:ln>
        </p:spPr>
        <p:txBody>
          <a:bodyPr wrap="square" rtlCol="0">
            <a:spAutoFit/>
          </a:bodyPr>
          <a:lstStyle/>
          <a:p>
            <a:r>
              <a:rPr lang="en-US" dirty="0"/>
              <a:t>Marine Corps League Website Veteran Service tab: </a:t>
            </a:r>
            <a:r>
              <a:rPr lang="en-US" dirty="0">
                <a:hlinkClick r:id="rId3"/>
              </a:rPr>
              <a:t>https://www.mcleaguelibrary.org/veterans-service-officer/</a:t>
            </a:r>
            <a:endParaRPr lang="en-US" dirty="0"/>
          </a:p>
          <a:p>
            <a:r>
              <a:rPr lang="en-US" dirty="0"/>
              <a:t>Requesting Military Records:</a:t>
            </a:r>
          </a:p>
          <a:p>
            <a:r>
              <a:rPr lang="en-US" dirty="0">
                <a:hlinkClick r:id="rId4"/>
              </a:rPr>
              <a:t>https://www.archives.gov/veterans/military-service-records/standard-form-180</a:t>
            </a:r>
            <a:endParaRPr lang="en-US" dirty="0"/>
          </a:p>
          <a:p>
            <a:endParaRPr lang="en-US" dirty="0"/>
          </a:p>
          <a:p>
            <a:r>
              <a:rPr lang="en-US" dirty="0"/>
              <a:t>VA Burial &amp; Memorial Benefits: </a:t>
            </a:r>
            <a:r>
              <a:rPr lang="en-US" dirty="0">
                <a:hlinkClick r:id="rId5"/>
              </a:rPr>
              <a:t>https://www.va.gov/burials-memorials/</a:t>
            </a:r>
            <a:endParaRPr lang="en-US" dirty="0"/>
          </a:p>
          <a:p>
            <a:r>
              <a:rPr lang="en-US" dirty="0">
                <a:hlinkClick r:id="rId6"/>
              </a:rPr>
              <a:t>https://www.va.gov/burials-memorials/pre-need-eligibility/</a:t>
            </a:r>
            <a:endParaRPr lang="en-US" dirty="0"/>
          </a:p>
          <a:p>
            <a:r>
              <a:rPr lang="en-US" dirty="0"/>
              <a:t>U.S. Marine Corps Funeral Honors Request: </a:t>
            </a:r>
            <a:r>
              <a:rPr lang="en-US" dirty="0">
                <a:hlinkClick r:id="rId7"/>
              </a:rPr>
              <a:t>https://www.hqmc.marines.mil/Agencies/Casualty-MFPC/Funeral-Honors/</a:t>
            </a:r>
            <a:endParaRPr lang="en-US" dirty="0"/>
          </a:p>
          <a:p>
            <a:endParaRPr lang="en-US" dirty="0"/>
          </a:p>
        </p:txBody>
      </p:sp>
    </p:spTree>
    <p:extLst>
      <p:ext uri="{BB962C8B-B14F-4D97-AF65-F5344CB8AC3E}">
        <p14:creationId xmlns:p14="http://schemas.microsoft.com/office/powerpoint/2010/main" val="56650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6C4B-180F-4072-8E81-376CF14C5B67}"/>
              </a:ext>
            </a:extLst>
          </p:cNvPr>
          <p:cNvSpPr>
            <a:spLocks noGrp="1"/>
          </p:cNvSpPr>
          <p:nvPr>
            <p:ph type="ctrTitle"/>
          </p:nvPr>
        </p:nvSpPr>
        <p:spPr>
          <a:xfrm>
            <a:off x="704088" y="393619"/>
            <a:ext cx="9144000" cy="505619"/>
          </a:xfrm>
        </p:spPr>
        <p:txBody>
          <a:bodyPr>
            <a:normAutofit fontScale="90000"/>
          </a:bodyPr>
          <a:lstStyle/>
          <a:p>
            <a:r>
              <a:rPr lang="en-US" sz="3200" b="1" dirty="0">
                <a:latin typeface="Aptos Black" panose="020B0004020202020204" pitchFamily="34" charset="0"/>
              </a:rPr>
              <a:t>End of Life Preparation</a:t>
            </a:r>
          </a:p>
        </p:txBody>
      </p:sp>
      <p:pic>
        <p:nvPicPr>
          <p:cNvPr id="5" name="Picture 4">
            <a:extLst>
              <a:ext uri="{FF2B5EF4-FFF2-40B4-BE49-F238E27FC236}">
                <a16:creationId xmlns:a16="http://schemas.microsoft.com/office/drawing/2014/main" id="{67D9832E-0E7F-4828-904B-907A226B4F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392" y="268288"/>
            <a:ext cx="1524000" cy="1524000"/>
          </a:xfrm>
          <a:prstGeom prst="rect">
            <a:avLst/>
          </a:prstGeom>
        </p:spPr>
      </p:pic>
      <p:sp>
        <p:nvSpPr>
          <p:cNvPr id="6" name="Rectangle 5">
            <a:extLst>
              <a:ext uri="{FF2B5EF4-FFF2-40B4-BE49-F238E27FC236}">
                <a16:creationId xmlns:a16="http://schemas.microsoft.com/office/drawing/2014/main" id="{37628E56-7381-4A64-82B4-0F4BC52DC566}"/>
              </a:ext>
            </a:extLst>
          </p:cNvPr>
          <p:cNvSpPr/>
          <p:nvPr/>
        </p:nvSpPr>
        <p:spPr>
          <a:xfrm>
            <a:off x="548640" y="899238"/>
            <a:ext cx="9454896" cy="2620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172425B3-C516-49ED-BC0D-F4A884F30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0D2A61-E986-46DE-B0EB-CA4739437DB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A1AB44B-AAE6-47A2-A0DD-F4F279A6D2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Marine Corps League</a:t>
            </a:r>
          </a:p>
        </p:txBody>
      </p:sp>
      <p:sp>
        <p:nvSpPr>
          <p:cNvPr id="9" name="Slide Number Placeholder 8">
            <a:extLst>
              <a:ext uri="{FF2B5EF4-FFF2-40B4-BE49-F238E27FC236}">
                <a16:creationId xmlns:a16="http://schemas.microsoft.com/office/drawing/2014/main" id="{8F224574-F6D5-4668-8A64-56B8B0D1D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72CB3-99B4-4260-809C-DFECCF526E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1F733A-A39F-E568-4722-80CD318A8AFC}"/>
              </a:ext>
            </a:extLst>
          </p:cNvPr>
          <p:cNvSpPr txBox="1"/>
          <p:nvPr/>
        </p:nvSpPr>
        <p:spPr>
          <a:xfrm>
            <a:off x="548640" y="1703540"/>
            <a:ext cx="7310912" cy="4801314"/>
          </a:xfrm>
          <a:prstGeom prst="rect">
            <a:avLst/>
          </a:prstGeom>
          <a:noFill/>
        </p:spPr>
        <p:txBody>
          <a:bodyPr wrap="none" rtlCol="0">
            <a:spAutoFit/>
          </a:bodyPr>
          <a:lstStyle/>
          <a:p>
            <a:r>
              <a:rPr lang="en-US" dirty="0"/>
              <a:t>Every member should have paperwork squared away for “End of Life” (EOL).</a:t>
            </a:r>
          </a:p>
          <a:p>
            <a:r>
              <a:rPr lang="en-US" b="1" dirty="0"/>
              <a:t>Memorial Benefits in a National Cemetery</a:t>
            </a:r>
            <a:r>
              <a:rPr lang="en-US" dirty="0"/>
              <a:t>:</a:t>
            </a:r>
          </a:p>
          <a:p>
            <a:pPr marL="285750" indent="-285750">
              <a:buFont typeface="Arial" panose="020B0604020202020204" pitchFamily="34" charset="0"/>
              <a:buChar char="•"/>
            </a:pPr>
            <a:r>
              <a:rPr lang="en-US" dirty="0"/>
              <a:t>Grave liner (vault)</a:t>
            </a:r>
          </a:p>
          <a:p>
            <a:pPr marL="285750" indent="-285750">
              <a:buFont typeface="Arial" panose="020B0604020202020204" pitchFamily="34" charset="0"/>
              <a:buChar char="•"/>
            </a:pPr>
            <a:r>
              <a:rPr lang="en-US" dirty="0"/>
              <a:t>Perpetual care and maintenance</a:t>
            </a:r>
          </a:p>
          <a:p>
            <a:pPr marL="285750" indent="-285750">
              <a:buFont typeface="Arial" panose="020B0604020202020204" pitchFamily="34" charset="0"/>
              <a:buChar char="•"/>
            </a:pPr>
            <a:r>
              <a:rPr lang="en-US" dirty="0"/>
              <a:t>Government headstone, marker or medallion</a:t>
            </a:r>
          </a:p>
          <a:p>
            <a:pPr marL="285750" indent="-285750">
              <a:buFont typeface="Arial" panose="020B0604020202020204" pitchFamily="34" charset="0"/>
              <a:buChar char="•"/>
            </a:pPr>
            <a:r>
              <a:rPr lang="en-US" dirty="0"/>
              <a:t>Presidential Memorial Certificate</a:t>
            </a:r>
          </a:p>
          <a:p>
            <a:pPr marL="285750" indent="-285750">
              <a:buFont typeface="Arial" panose="020B0604020202020204" pitchFamily="34" charset="0"/>
              <a:buChar char="•"/>
            </a:pPr>
            <a:r>
              <a:rPr lang="en-US" dirty="0"/>
              <a:t>Veterans Legacy Memorial (VLM) page</a:t>
            </a:r>
          </a:p>
          <a:p>
            <a:pPr marL="285750" indent="-285750">
              <a:buFont typeface="Arial" panose="020B0604020202020204" pitchFamily="34" charset="0"/>
              <a:buChar char="•"/>
            </a:pPr>
            <a:r>
              <a:rPr lang="en-US" dirty="0"/>
              <a:t>Burial Flag and military honors at no cost to the Veteran or family</a:t>
            </a:r>
          </a:p>
          <a:p>
            <a:endParaRPr lang="en-US" dirty="0"/>
          </a:p>
          <a:p>
            <a:r>
              <a:rPr lang="en-US" b="1" dirty="0"/>
              <a:t>What will a funeral director do?</a:t>
            </a:r>
          </a:p>
          <a:p>
            <a:pPr marL="285750" indent="-285750">
              <a:buFont typeface="Arial" panose="020B0604020202020204" pitchFamily="34" charset="0"/>
              <a:buChar char="•"/>
            </a:pPr>
            <a:r>
              <a:rPr lang="en-US" dirty="0"/>
              <a:t>Assist family by gathering and providing documents needed by VA</a:t>
            </a:r>
          </a:p>
          <a:p>
            <a:pPr marL="285750" indent="-285750">
              <a:buFont typeface="Arial" panose="020B0604020202020204" pitchFamily="34" charset="0"/>
              <a:buChar char="•"/>
            </a:pPr>
            <a:r>
              <a:rPr lang="en-US" dirty="0"/>
              <a:t>Calling National Cemetery Scheduling Office to schedule burial</a:t>
            </a:r>
          </a:p>
          <a:p>
            <a:pPr marL="285750" indent="-285750">
              <a:buFont typeface="Arial" panose="020B0604020202020204" pitchFamily="34" charset="0"/>
              <a:buChar char="•"/>
            </a:pPr>
            <a:r>
              <a:rPr lang="en-US" dirty="0"/>
              <a:t>Acquire burial flag</a:t>
            </a:r>
          </a:p>
          <a:p>
            <a:pPr marL="285750" indent="-285750">
              <a:buFont typeface="Arial" panose="020B0604020202020204" pitchFamily="34" charset="0"/>
              <a:buChar char="•"/>
            </a:pPr>
            <a:r>
              <a:rPr lang="en-US" dirty="0"/>
              <a:t>Request Military Funeral Honors from DOD</a:t>
            </a:r>
          </a:p>
          <a:p>
            <a:pPr marL="285750" indent="-285750">
              <a:buFont typeface="Arial" panose="020B0604020202020204" pitchFamily="34" charset="0"/>
              <a:buChar char="•"/>
            </a:pPr>
            <a:r>
              <a:rPr lang="en-US" dirty="0"/>
              <a:t>Serves as Liaison between the family and the VA for burial matters. </a:t>
            </a:r>
          </a:p>
          <a:p>
            <a:pPr marL="285750" indent="-285750">
              <a:buFont typeface="Arial" panose="020B0604020202020204" pitchFamily="34" charset="0"/>
              <a:buChar char="•"/>
            </a:pPr>
            <a:endParaRPr lang="en-US" dirty="0"/>
          </a:p>
          <a:p>
            <a:endParaRPr lang="en-US" dirty="0"/>
          </a:p>
        </p:txBody>
      </p:sp>
      <p:sp>
        <p:nvSpPr>
          <p:cNvPr id="11" name="TextBox 10">
            <a:extLst>
              <a:ext uri="{FF2B5EF4-FFF2-40B4-BE49-F238E27FC236}">
                <a16:creationId xmlns:a16="http://schemas.microsoft.com/office/drawing/2014/main" id="{F8ECF4A3-131A-9BE2-5E83-101277AAFA2D}"/>
              </a:ext>
            </a:extLst>
          </p:cNvPr>
          <p:cNvSpPr txBox="1"/>
          <p:nvPr/>
        </p:nvSpPr>
        <p:spPr>
          <a:xfrm>
            <a:off x="7625256" y="2032078"/>
            <a:ext cx="4445663" cy="4524315"/>
          </a:xfrm>
          <a:prstGeom prst="rect">
            <a:avLst/>
          </a:prstGeom>
          <a:noFill/>
          <a:ln w="31750">
            <a:solidFill>
              <a:schemeClr val="tx1"/>
            </a:solidFill>
          </a:ln>
        </p:spPr>
        <p:txBody>
          <a:bodyPr wrap="square" rtlCol="0">
            <a:spAutoFit/>
          </a:bodyPr>
          <a:lstStyle/>
          <a:p>
            <a:r>
              <a:rPr lang="en-US" dirty="0"/>
              <a:t>Marine Corps League Website Veteran Service tab: </a:t>
            </a:r>
            <a:r>
              <a:rPr lang="en-US" dirty="0">
                <a:hlinkClick r:id="rId3"/>
              </a:rPr>
              <a:t>https://www.mcleaguelibrary.org/veterans-service-officer/</a:t>
            </a:r>
            <a:endParaRPr lang="en-US" dirty="0"/>
          </a:p>
          <a:p>
            <a:r>
              <a:rPr lang="en-US" dirty="0"/>
              <a:t>Requesting Military Records:</a:t>
            </a:r>
          </a:p>
          <a:p>
            <a:r>
              <a:rPr lang="en-US" dirty="0">
                <a:hlinkClick r:id="rId4"/>
              </a:rPr>
              <a:t>https://www.archives.gov/veterans/military-service-records/standard-form-180</a:t>
            </a:r>
            <a:endParaRPr lang="en-US" dirty="0"/>
          </a:p>
          <a:p>
            <a:endParaRPr lang="en-US" dirty="0"/>
          </a:p>
          <a:p>
            <a:r>
              <a:rPr lang="en-US" dirty="0"/>
              <a:t>VA Burial &amp; Memorial Benefits: </a:t>
            </a:r>
            <a:r>
              <a:rPr lang="en-US" dirty="0">
                <a:hlinkClick r:id="rId5"/>
              </a:rPr>
              <a:t>https://www.va.gov/burials-memorials/</a:t>
            </a:r>
            <a:endParaRPr lang="en-US" dirty="0"/>
          </a:p>
          <a:p>
            <a:r>
              <a:rPr lang="en-US" dirty="0">
                <a:hlinkClick r:id="rId6"/>
              </a:rPr>
              <a:t>https://www.va.gov/burials-memorials/pre-need-eligibility/</a:t>
            </a:r>
            <a:endParaRPr lang="en-US" dirty="0"/>
          </a:p>
          <a:p>
            <a:r>
              <a:rPr lang="en-US" dirty="0"/>
              <a:t>U.S. Marine Corps Funeral Honors Request: </a:t>
            </a:r>
            <a:r>
              <a:rPr lang="en-US" dirty="0">
                <a:hlinkClick r:id="rId7"/>
              </a:rPr>
              <a:t>https://www.hqmc.marines.mil/Agencies/Casualty-MFPC/Funeral-Honors/</a:t>
            </a:r>
            <a:endParaRPr lang="en-US" dirty="0"/>
          </a:p>
          <a:p>
            <a:endParaRPr lang="en-US" dirty="0"/>
          </a:p>
        </p:txBody>
      </p:sp>
    </p:spTree>
    <p:extLst>
      <p:ext uri="{BB962C8B-B14F-4D97-AF65-F5344CB8AC3E}">
        <p14:creationId xmlns:p14="http://schemas.microsoft.com/office/powerpoint/2010/main" val="108514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6C4B-180F-4072-8E81-376CF14C5B67}"/>
              </a:ext>
            </a:extLst>
          </p:cNvPr>
          <p:cNvSpPr>
            <a:spLocks noGrp="1"/>
          </p:cNvSpPr>
          <p:nvPr>
            <p:ph type="ctrTitle"/>
          </p:nvPr>
        </p:nvSpPr>
        <p:spPr>
          <a:xfrm>
            <a:off x="704088" y="393619"/>
            <a:ext cx="9144000" cy="505619"/>
          </a:xfrm>
        </p:spPr>
        <p:txBody>
          <a:bodyPr>
            <a:normAutofit fontScale="90000"/>
          </a:bodyPr>
          <a:lstStyle/>
          <a:p>
            <a:r>
              <a:rPr lang="en-US" sz="3200" b="1" dirty="0">
                <a:latin typeface="Aptos Black" panose="020B0004020202020204" pitchFamily="34" charset="0"/>
              </a:rPr>
              <a:t>End of Life Preparation</a:t>
            </a:r>
          </a:p>
        </p:txBody>
      </p:sp>
      <p:pic>
        <p:nvPicPr>
          <p:cNvPr id="5" name="Picture 4">
            <a:extLst>
              <a:ext uri="{FF2B5EF4-FFF2-40B4-BE49-F238E27FC236}">
                <a16:creationId xmlns:a16="http://schemas.microsoft.com/office/drawing/2014/main" id="{67D9832E-0E7F-4828-904B-907A226B4F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392" y="268288"/>
            <a:ext cx="1524000" cy="1524000"/>
          </a:xfrm>
          <a:prstGeom prst="rect">
            <a:avLst/>
          </a:prstGeom>
        </p:spPr>
      </p:pic>
      <p:sp>
        <p:nvSpPr>
          <p:cNvPr id="6" name="Rectangle 5">
            <a:extLst>
              <a:ext uri="{FF2B5EF4-FFF2-40B4-BE49-F238E27FC236}">
                <a16:creationId xmlns:a16="http://schemas.microsoft.com/office/drawing/2014/main" id="{37628E56-7381-4A64-82B4-0F4BC52DC566}"/>
              </a:ext>
            </a:extLst>
          </p:cNvPr>
          <p:cNvSpPr/>
          <p:nvPr/>
        </p:nvSpPr>
        <p:spPr>
          <a:xfrm>
            <a:off x="548640" y="899238"/>
            <a:ext cx="9454896" cy="2620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172425B3-C516-49ED-BC0D-F4A884F30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0D2A61-E986-46DE-B0EB-CA4739437DB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A1AB44B-AAE6-47A2-A0DD-F4F279A6D2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Marine Corps League</a:t>
            </a:r>
          </a:p>
        </p:txBody>
      </p:sp>
      <p:sp>
        <p:nvSpPr>
          <p:cNvPr id="9" name="Slide Number Placeholder 8">
            <a:extLst>
              <a:ext uri="{FF2B5EF4-FFF2-40B4-BE49-F238E27FC236}">
                <a16:creationId xmlns:a16="http://schemas.microsoft.com/office/drawing/2014/main" id="{8F224574-F6D5-4668-8A64-56B8B0D1D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72CB3-99B4-4260-809C-DFECCF526E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A1F733A-A39F-E568-4722-80CD318A8AFC}"/>
              </a:ext>
            </a:extLst>
          </p:cNvPr>
          <p:cNvSpPr txBox="1"/>
          <p:nvPr/>
        </p:nvSpPr>
        <p:spPr>
          <a:xfrm>
            <a:off x="548640" y="1703540"/>
            <a:ext cx="5735866"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Cannot find the DD-214 – DO THIS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prstClr val="black"/>
                </a:solidFill>
                <a:latin typeface="Calibri" panose="020F0502020204030204"/>
              </a:rPr>
              <a:t>Requesting a DD-214 is free!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Go to the Requesting Military Records Link at right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Fill out the Standard Form-180 (How to starts on slide 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An Emergency Request can be submitted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DD-214 can be emailed to requestor</a:t>
            </a:r>
          </a:p>
        </p:txBody>
      </p:sp>
      <p:sp>
        <p:nvSpPr>
          <p:cNvPr id="10" name="TextBox 9">
            <a:extLst>
              <a:ext uri="{FF2B5EF4-FFF2-40B4-BE49-F238E27FC236}">
                <a16:creationId xmlns:a16="http://schemas.microsoft.com/office/drawing/2014/main" id="{37CBB271-9848-08CC-96D3-6A08055D694F}"/>
              </a:ext>
            </a:extLst>
          </p:cNvPr>
          <p:cNvSpPr txBox="1"/>
          <p:nvPr/>
        </p:nvSpPr>
        <p:spPr>
          <a:xfrm>
            <a:off x="7625256" y="2032078"/>
            <a:ext cx="4445663" cy="4524315"/>
          </a:xfrm>
          <a:prstGeom prst="rect">
            <a:avLst/>
          </a:prstGeom>
          <a:noFill/>
          <a:ln w="31750">
            <a:solidFill>
              <a:schemeClr val="tx1"/>
            </a:solidFill>
          </a:ln>
        </p:spPr>
        <p:txBody>
          <a:bodyPr wrap="square" rtlCol="0">
            <a:spAutoFit/>
          </a:bodyPr>
          <a:lstStyle/>
          <a:p>
            <a:r>
              <a:rPr lang="en-US" dirty="0"/>
              <a:t>Marine Corps League Website Veteran Service tab: </a:t>
            </a:r>
            <a:r>
              <a:rPr lang="en-US" dirty="0">
                <a:hlinkClick r:id="rId3"/>
              </a:rPr>
              <a:t>https://www.mcleaguelibrary.org/veterans-service-officer/</a:t>
            </a:r>
            <a:endParaRPr lang="en-US" dirty="0"/>
          </a:p>
          <a:p>
            <a:r>
              <a:rPr lang="en-US" dirty="0"/>
              <a:t>Requesting Military Records:</a:t>
            </a:r>
          </a:p>
          <a:p>
            <a:r>
              <a:rPr lang="en-US" dirty="0">
                <a:hlinkClick r:id="rId4"/>
              </a:rPr>
              <a:t>https://www.archives.gov/veterans/military-service-records/standard-form-180</a:t>
            </a:r>
            <a:endParaRPr lang="en-US" dirty="0"/>
          </a:p>
          <a:p>
            <a:endParaRPr lang="en-US" dirty="0"/>
          </a:p>
          <a:p>
            <a:r>
              <a:rPr lang="en-US" dirty="0"/>
              <a:t>VA Burial &amp; Memorial Benefits: </a:t>
            </a:r>
            <a:r>
              <a:rPr lang="en-US" dirty="0">
                <a:hlinkClick r:id="rId5"/>
              </a:rPr>
              <a:t>https://www.va.gov/burials-memorials/</a:t>
            </a:r>
            <a:endParaRPr lang="en-US" dirty="0"/>
          </a:p>
          <a:p>
            <a:r>
              <a:rPr lang="en-US" dirty="0">
                <a:hlinkClick r:id="rId6"/>
              </a:rPr>
              <a:t>https://www.va.gov/burials-memorials/pre-need-eligibility/</a:t>
            </a:r>
            <a:endParaRPr lang="en-US" dirty="0"/>
          </a:p>
          <a:p>
            <a:r>
              <a:rPr lang="en-US" dirty="0"/>
              <a:t>U.S. Marine Corps Funeral Honors Request: </a:t>
            </a:r>
            <a:r>
              <a:rPr lang="en-US" dirty="0">
                <a:hlinkClick r:id="rId7"/>
              </a:rPr>
              <a:t>https://www.hqmc.marines.mil/Agencies/Casualty-MFPC/Funeral-Honors/</a:t>
            </a:r>
            <a:endParaRPr lang="en-US" dirty="0"/>
          </a:p>
          <a:p>
            <a:endParaRPr lang="en-US" dirty="0"/>
          </a:p>
        </p:txBody>
      </p:sp>
    </p:spTree>
    <p:extLst>
      <p:ext uri="{BB962C8B-B14F-4D97-AF65-F5344CB8AC3E}">
        <p14:creationId xmlns:p14="http://schemas.microsoft.com/office/powerpoint/2010/main" val="2636951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EB2D4-F6FC-1E74-73F0-E8AAA34A859D}"/>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19234257-6A6D-14A9-3AA0-AF6A5B764431}"/>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C925AC19-46E6-6EF6-3B82-A011D2F5A03A}"/>
              </a:ext>
            </a:extLst>
          </p:cNvPr>
          <p:cNvSpPr>
            <a:spLocks noGrp="1"/>
          </p:cNvSpPr>
          <p:nvPr>
            <p:ph type="sldNum" sz="quarter" idx="12"/>
          </p:nvPr>
        </p:nvSpPr>
        <p:spPr/>
        <p:txBody>
          <a:bodyPr/>
          <a:lstStyle/>
          <a:p>
            <a:fld id="{C7372CB3-99B4-4260-809C-DFECCF526E48}" type="slidenum">
              <a:rPr lang="en-US" smtClean="0"/>
              <a:t>7</a:t>
            </a:fld>
            <a:endParaRPr lang="en-US"/>
          </a:p>
        </p:txBody>
      </p:sp>
      <p:pic>
        <p:nvPicPr>
          <p:cNvPr id="15" name="Picture 14">
            <a:extLst>
              <a:ext uri="{FF2B5EF4-FFF2-40B4-BE49-F238E27FC236}">
                <a16:creationId xmlns:a16="http://schemas.microsoft.com/office/drawing/2014/main" id="{4D2C5858-2BD3-3507-1D6E-EBCA34CF890F}"/>
              </a:ext>
            </a:extLst>
          </p:cNvPr>
          <p:cNvPicPr>
            <a:picLocks noChangeAspect="1"/>
          </p:cNvPicPr>
          <p:nvPr/>
        </p:nvPicPr>
        <p:blipFill>
          <a:blip r:embed="rId2"/>
          <a:srcRect l="62452" t="6923" r="12668" b="55769"/>
          <a:stretch/>
        </p:blipFill>
        <p:spPr>
          <a:xfrm>
            <a:off x="720970" y="685801"/>
            <a:ext cx="11157438" cy="5576612"/>
          </a:xfrm>
          <a:prstGeom prst="rect">
            <a:avLst/>
          </a:prstGeom>
        </p:spPr>
      </p:pic>
      <p:sp>
        <p:nvSpPr>
          <p:cNvPr id="17" name="TextBox 16">
            <a:extLst>
              <a:ext uri="{FF2B5EF4-FFF2-40B4-BE49-F238E27FC236}">
                <a16:creationId xmlns:a16="http://schemas.microsoft.com/office/drawing/2014/main" id="{0F59F36C-7B5C-BDED-709B-67729D0D708A}"/>
              </a:ext>
            </a:extLst>
          </p:cNvPr>
          <p:cNvSpPr txBox="1"/>
          <p:nvPr/>
        </p:nvSpPr>
        <p:spPr>
          <a:xfrm>
            <a:off x="2209800" y="120603"/>
            <a:ext cx="7211889" cy="369332"/>
          </a:xfrm>
          <a:prstGeom prst="rect">
            <a:avLst/>
          </a:prstGeom>
          <a:noFill/>
        </p:spPr>
        <p:txBody>
          <a:bodyPr wrap="square">
            <a:spAutoFit/>
          </a:bodyPr>
          <a:lstStyle/>
          <a:p>
            <a:r>
              <a:rPr lang="en-US" dirty="0">
                <a:hlinkClick r:id="rId3"/>
              </a:rPr>
              <a:t>https://www.va.gov/geriatrics/pages/advance_care_planning_topics.asp</a:t>
            </a:r>
            <a:endParaRPr lang="en-US" dirty="0"/>
          </a:p>
        </p:txBody>
      </p:sp>
    </p:spTree>
    <p:extLst>
      <p:ext uri="{BB962C8B-B14F-4D97-AF65-F5344CB8AC3E}">
        <p14:creationId xmlns:p14="http://schemas.microsoft.com/office/powerpoint/2010/main" val="3288011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EB2D4-F6FC-1E74-73F0-E8AAA34A859D}"/>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19234257-6A6D-14A9-3AA0-AF6A5B764431}"/>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C925AC19-46E6-6EF6-3B82-A011D2F5A03A}"/>
              </a:ext>
            </a:extLst>
          </p:cNvPr>
          <p:cNvSpPr>
            <a:spLocks noGrp="1"/>
          </p:cNvSpPr>
          <p:nvPr>
            <p:ph type="sldNum" sz="quarter" idx="12"/>
          </p:nvPr>
        </p:nvSpPr>
        <p:spPr/>
        <p:txBody>
          <a:bodyPr/>
          <a:lstStyle/>
          <a:p>
            <a:fld id="{C7372CB3-99B4-4260-809C-DFECCF526E48}" type="slidenum">
              <a:rPr lang="en-US" smtClean="0"/>
              <a:t>8</a:t>
            </a:fld>
            <a:endParaRPr lang="en-US"/>
          </a:p>
        </p:txBody>
      </p:sp>
      <p:sp>
        <p:nvSpPr>
          <p:cNvPr id="8" name="TextBox 7">
            <a:extLst>
              <a:ext uri="{FF2B5EF4-FFF2-40B4-BE49-F238E27FC236}">
                <a16:creationId xmlns:a16="http://schemas.microsoft.com/office/drawing/2014/main" id="{490EB0C0-7297-D8AD-2D31-17B120D6F386}"/>
              </a:ext>
            </a:extLst>
          </p:cNvPr>
          <p:cNvSpPr txBox="1"/>
          <p:nvPr/>
        </p:nvSpPr>
        <p:spPr>
          <a:xfrm>
            <a:off x="2167067" y="316984"/>
            <a:ext cx="7892432" cy="369332"/>
          </a:xfrm>
          <a:prstGeom prst="rect">
            <a:avLst/>
          </a:prstGeom>
          <a:noFill/>
        </p:spPr>
        <p:txBody>
          <a:bodyPr wrap="square">
            <a:spAutoFit/>
          </a:bodyPr>
          <a:lstStyle/>
          <a:p>
            <a:r>
              <a:rPr lang="en-US" dirty="0">
                <a:hlinkClick r:id="rId2"/>
              </a:rPr>
              <a:t>https://www.archives.gov/veterans/military-service-records/standard-form-180</a:t>
            </a:r>
            <a:endParaRPr lang="en-US" dirty="0"/>
          </a:p>
        </p:txBody>
      </p:sp>
      <p:pic>
        <p:nvPicPr>
          <p:cNvPr id="10" name="Picture 9">
            <a:extLst>
              <a:ext uri="{FF2B5EF4-FFF2-40B4-BE49-F238E27FC236}">
                <a16:creationId xmlns:a16="http://schemas.microsoft.com/office/drawing/2014/main" id="{9DA75245-04EA-CB03-C061-5CE8F9F21E13}"/>
              </a:ext>
            </a:extLst>
          </p:cNvPr>
          <p:cNvPicPr>
            <a:picLocks noChangeAspect="1"/>
          </p:cNvPicPr>
          <p:nvPr/>
        </p:nvPicPr>
        <p:blipFill>
          <a:blip r:embed="rId3"/>
          <a:srcRect l="56753" t="4811" r="6752" b="52578"/>
          <a:stretch/>
        </p:blipFill>
        <p:spPr>
          <a:xfrm>
            <a:off x="207391" y="855513"/>
            <a:ext cx="11811784" cy="5500837"/>
          </a:xfrm>
          <a:prstGeom prst="rect">
            <a:avLst/>
          </a:prstGeom>
        </p:spPr>
      </p:pic>
      <p:sp>
        <p:nvSpPr>
          <p:cNvPr id="11" name="Oval 10">
            <a:extLst>
              <a:ext uri="{FF2B5EF4-FFF2-40B4-BE49-F238E27FC236}">
                <a16:creationId xmlns:a16="http://schemas.microsoft.com/office/drawing/2014/main" id="{DE0D806C-2FC1-9C52-C36C-44C3794DF5D7}"/>
              </a:ext>
            </a:extLst>
          </p:cNvPr>
          <p:cNvSpPr/>
          <p:nvPr/>
        </p:nvSpPr>
        <p:spPr>
          <a:xfrm>
            <a:off x="4105374" y="4127681"/>
            <a:ext cx="2007909" cy="70701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38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EB2D4-F6FC-1E74-73F0-E8AAA34A859D}"/>
              </a:ext>
            </a:extLst>
          </p:cNvPr>
          <p:cNvSpPr>
            <a:spLocks noGrp="1"/>
          </p:cNvSpPr>
          <p:nvPr>
            <p:ph type="dt" sz="half" idx="10"/>
          </p:nvPr>
        </p:nvSpPr>
        <p:spPr/>
        <p:txBody>
          <a:bodyPr/>
          <a:lstStyle/>
          <a:p>
            <a:fld id="{ECF6114B-CDF5-4914-8F54-B0FE4C1EB3BA}" type="datetime1">
              <a:rPr lang="en-US" smtClean="0"/>
              <a:t>4/22/2025</a:t>
            </a:fld>
            <a:endParaRPr lang="en-US"/>
          </a:p>
        </p:txBody>
      </p:sp>
      <p:sp>
        <p:nvSpPr>
          <p:cNvPr id="3" name="Footer Placeholder 2">
            <a:extLst>
              <a:ext uri="{FF2B5EF4-FFF2-40B4-BE49-F238E27FC236}">
                <a16:creationId xmlns:a16="http://schemas.microsoft.com/office/drawing/2014/main" id="{19234257-6A6D-14A9-3AA0-AF6A5B764431}"/>
              </a:ext>
            </a:extLst>
          </p:cNvPr>
          <p:cNvSpPr>
            <a:spLocks noGrp="1"/>
          </p:cNvSpPr>
          <p:nvPr>
            <p:ph type="ftr" sz="quarter" idx="11"/>
          </p:nvPr>
        </p:nvSpPr>
        <p:spPr/>
        <p:txBody>
          <a:bodyPr/>
          <a:lstStyle/>
          <a:p>
            <a:r>
              <a:rPr lang="en-US"/>
              <a:t>Marine Corps League</a:t>
            </a:r>
          </a:p>
        </p:txBody>
      </p:sp>
      <p:sp>
        <p:nvSpPr>
          <p:cNvPr id="4" name="Slide Number Placeholder 3">
            <a:extLst>
              <a:ext uri="{FF2B5EF4-FFF2-40B4-BE49-F238E27FC236}">
                <a16:creationId xmlns:a16="http://schemas.microsoft.com/office/drawing/2014/main" id="{C925AC19-46E6-6EF6-3B82-A011D2F5A03A}"/>
              </a:ext>
            </a:extLst>
          </p:cNvPr>
          <p:cNvSpPr>
            <a:spLocks noGrp="1"/>
          </p:cNvSpPr>
          <p:nvPr>
            <p:ph type="sldNum" sz="quarter" idx="12"/>
          </p:nvPr>
        </p:nvSpPr>
        <p:spPr/>
        <p:txBody>
          <a:bodyPr/>
          <a:lstStyle/>
          <a:p>
            <a:fld id="{C7372CB3-99B4-4260-809C-DFECCF526E48}" type="slidenum">
              <a:rPr lang="en-US" smtClean="0"/>
              <a:t>9</a:t>
            </a:fld>
            <a:endParaRPr lang="en-US"/>
          </a:p>
        </p:txBody>
      </p:sp>
      <p:sp>
        <p:nvSpPr>
          <p:cNvPr id="8" name="TextBox 7">
            <a:extLst>
              <a:ext uri="{FF2B5EF4-FFF2-40B4-BE49-F238E27FC236}">
                <a16:creationId xmlns:a16="http://schemas.microsoft.com/office/drawing/2014/main" id="{490EB0C0-7297-D8AD-2D31-17B120D6F386}"/>
              </a:ext>
            </a:extLst>
          </p:cNvPr>
          <p:cNvSpPr txBox="1"/>
          <p:nvPr/>
        </p:nvSpPr>
        <p:spPr>
          <a:xfrm>
            <a:off x="2167067" y="316984"/>
            <a:ext cx="7892432" cy="369332"/>
          </a:xfrm>
          <a:prstGeom prst="rect">
            <a:avLst/>
          </a:prstGeom>
          <a:noFill/>
        </p:spPr>
        <p:txBody>
          <a:bodyPr wrap="square">
            <a:spAutoFit/>
          </a:bodyPr>
          <a:lstStyle/>
          <a:p>
            <a:r>
              <a:rPr lang="en-US" dirty="0">
                <a:hlinkClick r:id="rId2"/>
              </a:rPr>
              <a:t>https://www.archives.gov/veterans/military-service-records/standard-form-180</a:t>
            </a:r>
            <a:endParaRPr lang="en-US" dirty="0"/>
          </a:p>
        </p:txBody>
      </p:sp>
      <p:pic>
        <p:nvPicPr>
          <p:cNvPr id="6" name="Picture 5">
            <a:extLst>
              <a:ext uri="{FF2B5EF4-FFF2-40B4-BE49-F238E27FC236}">
                <a16:creationId xmlns:a16="http://schemas.microsoft.com/office/drawing/2014/main" id="{D307D857-9310-D5A2-9854-CBFEA6A5F819}"/>
              </a:ext>
            </a:extLst>
          </p:cNvPr>
          <p:cNvPicPr>
            <a:picLocks noChangeAspect="1"/>
          </p:cNvPicPr>
          <p:nvPr/>
        </p:nvPicPr>
        <p:blipFill>
          <a:blip r:embed="rId3"/>
          <a:srcRect l="51804" t="4622" r="876" b="70309"/>
          <a:stretch/>
        </p:blipFill>
        <p:spPr>
          <a:xfrm>
            <a:off x="258937" y="686316"/>
            <a:ext cx="11674126" cy="5062560"/>
          </a:xfrm>
          <a:prstGeom prst="rect">
            <a:avLst/>
          </a:prstGeom>
        </p:spPr>
      </p:pic>
      <p:sp>
        <p:nvSpPr>
          <p:cNvPr id="11" name="Oval 10">
            <a:extLst>
              <a:ext uri="{FF2B5EF4-FFF2-40B4-BE49-F238E27FC236}">
                <a16:creationId xmlns:a16="http://schemas.microsoft.com/office/drawing/2014/main" id="{DE0D806C-2FC1-9C52-C36C-44C3794DF5D7}"/>
              </a:ext>
            </a:extLst>
          </p:cNvPr>
          <p:cNvSpPr/>
          <p:nvPr/>
        </p:nvSpPr>
        <p:spPr>
          <a:xfrm>
            <a:off x="1851582" y="2721990"/>
            <a:ext cx="2007909" cy="5751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E9F939-BBBA-6877-5167-A157A3599FE4}"/>
              </a:ext>
            </a:extLst>
          </p:cNvPr>
          <p:cNvSpPr txBox="1"/>
          <p:nvPr/>
        </p:nvSpPr>
        <p:spPr>
          <a:xfrm>
            <a:off x="1677971" y="5882326"/>
            <a:ext cx="9675829" cy="369332"/>
          </a:xfrm>
          <a:prstGeom prst="rect">
            <a:avLst/>
          </a:prstGeom>
          <a:noFill/>
        </p:spPr>
        <p:txBody>
          <a:bodyPr wrap="square" rtlCol="0">
            <a:spAutoFit/>
          </a:bodyPr>
          <a:lstStyle/>
          <a:p>
            <a:r>
              <a:rPr lang="en-US" dirty="0"/>
              <a:t>When prompted Save As and you will be able to download a fillable document to your computer.</a:t>
            </a:r>
          </a:p>
        </p:txBody>
      </p:sp>
    </p:spTree>
    <p:extLst>
      <p:ext uri="{BB962C8B-B14F-4D97-AF65-F5344CB8AC3E}">
        <p14:creationId xmlns:p14="http://schemas.microsoft.com/office/powerpoint/2010/main" val="36939476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2188</TotalTime>
  <Words>2680</Words>
  <Application>Microsoft Office PowerPoint</Application>
  <PresentationFormat>Widescreen</PresentationFormat>
  <Paragraphs>270</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 Black</vt:lpstr>
      <vt:lpstr>Aptos Display</vt:lpstr>
      <vt:lpstr>Arial</vt:lpstr>
      <vt:lpstr>Calibri</vt:lpstr>
      <vt:lpstr>Calibri Light</vt:lpstr>
      <vt:lpstr>Helvetica Neue</vt:lpstr>
      <vt:lpstr>Source Sans Pro</vt:lpstr>
      <vt:lpstr>Source Sans Pro Web</vt:lpstr>
      <vt:lpstr>Office Theme</vt:lpstr>
      <vt:lpstr>End of Life Preparation Guide</vt:lpstr>
      <vt:lpstr>Important Points of Contact</vt:lpstr>
      <vt:lpstr>End of Life Preparation</vt:lpstr>
      <vt:lpstr>End of Life Preparation</vt:lpstr>
      <vt:lpstr>End of Life Preparation</vt:lpstr>
      <vt:lpstr>End of Life Preparation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Records Request (Alternative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Borka</dc:creator>
  <cp:lastModifiedBy>Tim Callahan</cp:lastModifiedBy>
  <cp:revision>25</cp:revision>
  <dcterms:created xsi:type="dcterms:W3CDTF">2018-01-19T14:50:11Z</dcterms:created>
  <dcterms:modified xsi:type="dcterms:W3CDTF">2025-04-22T20:59:14Z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3aa45f1-e5ac-41ae-bb48-b40f15a7063a_Enabled">
    <vt:lpwstr>true</vt:lpwstr>
  </property>
  <property fmtid="{D5CDD505-2E9C-101B-9397-08002B2CF9AE}" pid="3" name="MSIP_Label_13aa45f1-e5ac-41ae-bb48-b40f15a7063a_SetDate">
    <vt:lpwstr>2025-04-14T20:20:14Z</vt:lpwstr>
  </property>
  <property fmtid="{D5CDD505-2E9C-101B-9397-08002B2CF9AE}" pid="4" name="MSIP_Label_13aa45f1-e5ac-41ae-bb48-b40f15a7063a_Method">
    <vt:lpwstr>Privileged</vt:lpwstr>
  </property>
  <property fmtid="{D5CDD505-2E9C-101B-9397-08002B2CF9AE}" pid="5" name="MSIP_Label_13aa45f1-e5ac-41ae-bb48-b40f15a7063a_Name">
    <vt:lpwstr>Uncontrolled_Child_01</vt:lpwstr>
  </property>
  <property fmtid="{D5CDD505-2E9C-101B-9397-08002B2CF9AE}" pid="6" name="MSIP_Label_13aa45f1-e5ac-41ae-bb48-b40f15a7063a_SiteId">
    <vt:lpwstr>f4c44cda-18c6-46b0-80f2-e290072444fd</vt:lpwstr>
  </property>
  <property fmtid="{D5CDD505-2E9C-101B-9397-08002B2CF9AE}" pid="7" name="MSIP_Label_13aa45f1-e5ac-41ae-bb48-b40f15a7063a_ActionId">
    <vt:lpwstr>93ff48f6-c6d9-4200-9a08-6a3f196cfee4</vt:lpwstr>
  </property>
  <property fmtid="{D5CDD505-2E9C-101B-9397-08002B2CF9AE}" pid="8" name="MSIP_Label_13aa45f1-e5ac-41ae-bb48-b40f15a7063a_ContentBits">
    <vt:lpwstr>0</vt:lpwstr>
  </property>
</Properties>
</file>